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0" r:id="rId6"/>
    <p:sldId id="269" r:id="rId7"/>
    <p:sldId id="271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87" autoAdjust="0"/>
    <p:restoredTop sz="94660"/>
  </p:normalViewPr>
  <p:slideViewPr>
    <p:cSldViewPr>
      <p:cViewPr>
        <p:scale>
          <a:sx n="70" d="100"/>
          <a:sy n="70" d="100"/>
        </p:scale>
        <p:origin x="-54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5D6A7-EBDA-46E1-86D6-FF229B7802B7}" type="datetimeFigureOut">
              <a:rPr lang="en-US" smtClean="0"/>
              <a:pPr/>
              <a:t>7/3/2009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EBB4C-1E5F-41C4-AB22-5E23F0B73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BB4C-1E5F-41C4-AB22-5E23F0B73E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BB4C-1E5F-41C4-AB22-5E23F0B73E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BB4C-1E5F-41C4-AB22-5E23F0B73E8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4B4A5-1F32-4B5D-9A33-964752A0BC6F}" type="datetimeFigureOut">
              <a:rPr lang="en-US" smtClean="0"/>
              <a:pPr/>
              <a:t>7/3/2009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C0956-48CC-45DC-9062-8948B521A0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4B4A5-1F32-4B5D-9A33-964752A0BC6F}" type="datetimeFigureOut">
              <a:rPr lang="en-US" smtClean="0"/>
              <a:pPr/>
              <a:t>7/3/2009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C0956-48CC-45DC-9062-8948B521A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4B4A5-1F32-4B5D-9A33-964752A0BC6F}" type="datetimeFigureOut">
              <a:rPr lang="en-US" smtClean="0"/>
              <a:pPr/>
              <a:t>7/3/2009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C0956-48CC-45DC-9062-8948B521A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4B4A5-1F32-4B5D-9A33-964752A0BC6F}" type="datetimeFigureOut">
              <a:rPr lang="en-US" smtClean="0"/>
              <a:pPr/>
              <a:t>7/3/2009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C0956-48CC-45DC-9062-8948B521A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4B4A5-1F32-4B5D-9A33-964752A0BC6F}" type="datetimeFigureOut">
              <a:rPr lang="en-US" smtClean="0"/>
              <a:pPr/>
              <a:t>7/3/2009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C0956-48CC-45DC-9062-8948B521A0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4B4A5-1F32-4B5D-9A33-964752A0BC6F}" type="datetimeFigureOut">
              <a:rPr lang="en-US" smtClean="0"/>
              <a:pPr/>
              <a:t>7/3/2009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C0956-48CC-45DC-9062-8948B521A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4B4A5-1F32-4B5D-9A33-964752A0BC6F}" type="datetimeFigureOut">
              <a:rPr lang="en-US" smtClean="0"/>
              <a:pPr/>
              <a:t>7/3/2009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C0956-48CC-45DC-9062-8948B521A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4B4A5-1F32-4B5D-9A33-964752A0BC6F}" type="datetimeFigureOut">
              <a:rPr lang="en-US" smtClean="0"/>
              <a:pPr/>
              <a:t>7/3/2009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C0956-48CC-45DC-9062-8948B521A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4B4A5-1F32-4B5D-9A33-964752A0BC6F}" type="datetimeFigureOut">
              <a:rPr lang="en-US" smtClean="0"/>
              <a:pPr/>
              <a:t>7/3/2009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C0956-48CC-45DC-9062-8948B521A0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4B4A5-1F32-4B5D-9A33-964752A0BC6F}" type="datetimeFigureOut">
              <a:rPr lang="en-US" smtClean="0"/>
              <a:pPr/>
              <a:t>7/3/2009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C0956-48CC-45DC-9062-8948B521A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4B4A5-1F32-4B5D-9A33-964752A0BC6F}" type="datetimeFigureOut">
              <a:rPr lang="en-US" smtClean="0"/>
              <a:pPr/>
              <a:t>7/3/2009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C0956-48CC-45DC-9062-8948B521A0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F4B4A5-1F32-4B5D-9A33-964752A0BC6F}" type="datetimeFigureOut">
              <a:rPr lang="en-US" smtClean="0"/>
              <a:pPr/>
              <a:t>7/3/2009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C7C0956-48CC-45DC-9062-8948B521A0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133600"/>
            <a:ext cx="7406640" cy="1472184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275" endPos="40000" dist="101600" dir="5400000" sy="-100000" algn="bl" rotWithShape="0"/>
          </a:effectLst>
          <a:scene3d>
            <a:camera prst="perspectiveHeroicExtremeRightFacing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lackadder ITC" pitchFamily="82" charset="0"/>
              </a:rPr>
              <a:t>In the name of GOD</a:t>
            </a:r>
            <a:endParaRPr lang="en-US" sz="5400" dirty="0">
              <a:latin typeface="Blackadder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7162800"/>
            <a:ext cx="701040" cy="228600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981200"/>
            <a:ext cx="7582460" cy="70788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57150">
            <a:solidFill>
              <a:schemeClr val="accent4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perspectiveRelaxedModerately"/>
            <a:lightRig rig="threePt" dir="t"/>
          </a:scene3d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000" dirty="0" smtClean="0">
                <a:latin typeface="Colonna MT" pitchFamily="82" charset="0"/>
              </a:rPr>
              <a:t>Fluorescence Molecular Imaging</a:t>
            </a:r>
            <a:endParaRPr lang="en-US" sz="4000" dirty="0">
              <a:latin typeface="Colonna MT" pitchFamily="82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219200"/>
            <a:ext cx="75623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dirty="0" smtClean="0"/>
              <a:t>There is a wealth of new </a:t>
            </a:r>
            <a:r>
              <a:rPr lang="en-US" sz="2000" dirty="0" err="1" smtClean="0"/>
              <a:t>flouresent</a:t>
            </a:r>
            <a:r>
              <a:rPr lang="en-US" sz="2000" dirty="0" smtClean="0"/>
              <a:t> reporter technologies for tagging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Of many cellular and </a:t>
            </a:r>
            <a:r>
              <a:rPr lang="en-US" sz="2000" dirty="0" err="1" smtClean="0"/>
              <a:t>subcellular</a:t>
            </a:r>
            <a:r>
              <a:rPr lang="en-US" sz="2000" dirty="0" smtClean="0"/>
              <a:t> processes in vivo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6096000"/>
            <a:ext cx="3177345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perspectiveRelaxedModerately"/>
            <a:lightRig rig="threePt" dir="t"/>
          </a:scene3d>
          <a:sp3d>
            <a:bevelT w="114300" prst="artDeco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Annu.rev.biomed.eng.2006.8:1-7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860152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/>
              <a:t>The macroscopic observation of a patient has been the major mean of medical diagnosis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en-US" dirty="0" smtClean="0"/>
              <a:t>The ability to capitalize on a wide range of light-tissue interactions and corresponding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Photophysical</a:t>
            </a:r>
            <a:r>
              <a:rPr lang="en-US" dirty="0" smtClean="0"/>
              <a:t> and photochemical mechanisms and processes at the molecular level.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en-US" dirty="0" smtClean="0"/>
              <a:t>That can be used to probe at scales spanning from the molecular to the system level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And yield important insights into biology and research.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5638800"/>
            <a:ext cx="3292761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perspectiveRelaxedModerately"/>
            <a:lightRig rig="threePt" dir="t"/>
          </a:scene3d>
          <a:sp3d>
            <a:bevelT w="139700" h="139700" prst="divo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Annu.rev.biomed.eng.2006.8:7-12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57200"/>
            <a:ext cx="8273099" cy="5786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In recent years, fluorescence microscopy and imaging have received </a:t>
            </a:r>
          </a:p>
          <a:p>
            <a:r>
              <a:rPr lang="en-US" sz="2000" dirty="0" smtClean="0"/>
              <a:t>Particular attention.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en-US" sz="2000" dirty="0" smtClean="0"/>
              <a:t>There is an increasing list of fluorescent imaging techniques that offer</a:t>
            </a:r>
          </a:p>
          <a:p>
            <a:r>
              <a:rPr lang="en-US" sz="2000" dirty="0" smtClean="0"/>
              <a:t>Microscopic resolutions and video-rate scans.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en-US" sz="2000" dirty="0" smtClean="0"/>
              <a:t>It has been long known that light can propagate through several centimeters</a:t>
            </a:r>
          </a:p>
          <a:p>
            <a:r>
              <a:rPr lang="en-US" sz="2000" dirty="0" smtClean="0"/>
              <a:t>Of tissue in the far-red and near-infrared(NIR)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en-US" sz="2000" dirty="0" smtClean="0"/>
              <a:t>Diffusion results in the loss of imaging resolution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en-US" sz="2000" dirty="0" smtClean="0"/>
              <a:t>Macroscopic fluorescence imaging largely depends on spatially resolving and</a:t>
            </a:r>
          </a:p>
          <a:p>
            <a:r>
              <a:rPr lang="en-US" sz="2000" dirty="0" smtClean="0"/>
              <a:t>Quantifying bulk from specific </a:t>
            </a:r>
            <a:r>
              <a:rPr lang="en-US" sz="2000" dirty="0" err="1" smtClean="0"/>
              <a:t>fluorecent</a:t>
            </a:r>
            <a:r>
              <a:rPr lang="en-US" sz="2000" dirty="0" smtClean="0"/>
              <a:t> entities reporting on cellular and </a:t>
            </a:r>
          </a:p>
          <a:p>
            <a:r>
              <a:rPr lang="en-US" sz="2000" dirty="0" smtClean="0"/>
              <a:t>Molecular activity.</a:t>
            </a:r>
          </a:p>
          <a:p>
            <a:pPr>
              <a:lnSpc>
                <a:spcPct val="250000"/>
              </a:lnSpc>
            </a:pP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5943600"/>
            <a:ext cx="340817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perspectiveContrastingRightFacing"/>
            <a:lightRig rig="threePt" dir="t"/>
          </a:scene3d>
          <a:sp3d>
            <a:bevelT prst="slope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Annu.rev.biomed.eng.2006.8:10-19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04800"/>
            <a:ext cx="8224303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One of the most recent technological evolution has been the development</a:t>
            </a:r>
          </a:p>
          <a:p>
            <a:r>
              <a:rPr lang="en-US" sz="2000" dirty="0" smtClean="0"/>
              <a:t>Of fluorescence tomography for investigations at the whole-animal or tissue</a:t>
            </a:r>
          </a:p>
          <a:p>
            <a:pPr>
              <a:lnSpc>
                <a:spcPct val="300000"/>
              </a:lnSpc>
              <a:buFont typeface="Wingdings" pitchFamily="2" charset="2"/>
              <a:buChar char="Ø"/>
            </a:pPr>
            <a:r>
              <a:rPr lang="en-US" sz="2000" dirty="0" smtClean="0"/>
              <a:t>Macroscopic fluorescence imaging can be characterized according to a) the </a:t>
            </a:r>
          </a:p>
          <a:p>
            <a:r>
              <a:rPr lang="en-US" sz="2000" dirty="0" err="1" smtClean="0"/>
              <a:t>Flourescent</a:t>
            </a:r>
            <a:r>
              <a:rPr lang="en-US" sz="2000" dirty="0" smtClean="0"/>
              <a:t> reporter technology employed and b) the imaging technology</a:t>
            </a:r>
          </a:p>
          <a:p>
            <a:r>
              <a:rPr lang="en-US" sz="2000" dirty="0" smtClean="0"/>
              <a:t>Employed.</a:t>
            </a:r>
          </a:p>
          <a:p>
            <a:pPr>
              <a:lnSpc>
                <a:spcPct val="250000"/>
              </a:lnSpc>
            </a:pP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5257800"/>
            <a:ext cx="340817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perspectiveHeroicExtremeRightFacing"/>
            <a:lightRig rig="threePt" dir="t"/>
          </a:scene3d>
          <a:sp3d>
            <a:bevelT prst="convex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Annu.rev.biomed.eng.2006.8:20-29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304800"/>
            <a:ext cx="8125942" cy="4662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Reporter Technologies:</a:t>
            </a:r>
          </a:p>
          <a:p>
            <a:r>
              <a:rPr lang="en-US" dirty="0" smtClean="0"/>
              <a:t>The two major </a:t>
            </a:r>
            <a:r>
              <a:rPr lang="en-US" dirty="0" err="1" smtClean="0"/>
              <a:t>flourescence</a:t>
            </a:r>
            <a:r>
              <a:rPr lang="en-US" dirty="0" smtClean="0"/>
              <a:t> reporter strategies are classified as </a:t>
            </a:r>
          </a:p>
          <a:p>
            <a:r>
              <a:rPr lang="en-US" dirty="0" smtClean="0"/>
              <a:t>a)</a:t>
            </a:r>
            <a:r>
              <a:rPr lang="en-US" sz="2000" dirty="0" smtClean="0"/>
              <a:t>Direct </a:t>
            </a:r>
            <a:r>
              <a:rPr lang="en-US" dirty="0" smtClean="0"/>
              <a:t>and b)</a:t>
            </a:r>
            <a:r>
              <a:rPr lang="en-US" sz="2000" dirty="0" smtClean="0"/>
              <a:t>Indirect </a:t>
            </a:r>
            <a:r>
              <a:rPr lang="en-US" dirty="0" smtClean="0"/>
              <a:t>methods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/>
              <a:t>Direct </a:t>
            </a:r>
            <a:r>
              <a:rPr lang="en-US" sz="2000" dirty="0" err="1" smtClean="0"/>
              <a:t>flourescence</a:t>
            </a:r>
            <a:r>
              <a:rPr lang="en-US" sz="2000" dirty="0" smtClean="0"/>
              <a:t> imaging:</a:t>
            </a:r>
          </a:p>
          <a:p>
            <a:r>
              <a:rPr lang="en-US" dirty="0" smtClean="0"/>
              <a:t>Active probes: A characteristic to active probes is that they </a:t>
            </a:r>
            <a:r>
              <a:rPr lang="en-US" dirty="0" err="1" smtClean="0"/>
              <a:t>flourescence</a:t>
            </a:r>
            <a:r>
              <a:rPr lang="en-US" dirty="0" smtClean="0"/>
              <a:t> even if they </a:t>
            </a:r>
          </a:p>
          <a:p>
            <a:r>
              <a:rPr lang="en-US" dirty="0" smtClean="0"/>
              <a:t>Are not bound to the intended target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Activatable</a:t>
            </a:r>
            <a:r>
              <a:rPr lang="en-US" dirty="0" smtClean="0"/>
              <a:t> probes: are molecules that carry quenched </a:t>
            </a:r>
            <a:r>
              <a:rPr lang="en-US" dirty="0" err="1" smtClean="0"/>
              <a:t>fluorechromes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err="1" smtClean="0"/>
              <a:t>Flourescence</a:t>
            </a:r>
            <a:r>
              <a:rPr lang="en-US" dirty="0" smtClean="0"/>
              <a:t> probes target specific cellular and </a:t>
            </a:r>
            <a:r>
              <a:rPr lang="en-US" dirty="0" err="1" smtClean="0"/>
              <a:t>subcellular</a:t>
            </a:r>
            <a:r>
              <a:rPr lang="en-US" dirty="0" smtClean="0"/>
              <a:t> events.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029200"/>
            <a:ext cx="8872493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perspectiveContrastingRightFacing"/>
            <a:lightRig rig="threePt" dir="t"/>
          </a:scene3d>
          <a:sp3d>
            <a:bevelT w="139700" prst="cross"/>
          </a:sp3d>
        </p:spPr>
        <p:txBody>
          <a:bodyPr wrap="none" rtlCol="0">
            <a:spAutoFit/>
          </a:bodyPr>
          <a:lstStyle/>
          <a:p>
            <a:r>
              <a:rPr lang="en-US" sz="1600" dirty="0" smtClean="0"/>
              <a:t>Gibson </a:t>
            </a:r>
            <a:r>
              <a:rPr lang="en-US" sz="1600" dirty="0" err="1" smtClean="0"/>
              <a:t>AP,Hebden</a:t>
            </a:r>
            <a:r>
              <a:rPr lang="en-US" sz="1600" dirty="0" smtClean="0"/>
              <a:t> </a:t>
            </a:r>
            <a:r>
              <a:rPr lang="en-US" sz="1600" dirty="0" err="1" smtClean="0"/>
              <a:t>JC,Arridge</a:t>
            </a:r>
            <a:r>
              <a:rPr lang="en-US" sz="1600" dirty="0" smtClean="0"/>
              <a:t> SR.2005.Recent advances in diffuse optical imaging.pbys.Med.Biol.50:R1-34</a:t>
            </a:r>
            <a:endParaRPr lang="en-US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304800"/>
            <a:ext cx="8346900" cy="423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Indirect </a:t>
            </a:r>
            <a:r>
              <a:rPr lang="en-US" sz="2400" dirty="0" err="1" smtClean="0"/>
              <a:t>flourescence</a:t>
            </a:r>
            <a:r>
              <a:rPr lang="en-US" sz="2400" dirty="0" smtClean="0"/>
              <a:t> imaging: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dirty="0" smtClean="0"/>
              <a:t>Indirect imaging is a strategy that evolved from corresponding in vitro reporting assays</a:t>
            </a:r>
          </a:p>
          <a:p>
            <a:r>
              <a:rPr lang="en-US" dirty="0" smtClean="0"/>
              <a:t>And is well suited to study gene expression and gene regulation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dirty="0" err="1" smtClean="0"/>
              <a:t>transgene</a:t>
            </a:r>
            <a:r>
              <a:rPr lang="en-US" dirty="0" smtClean="0"/>
              <a:t> encodes for a </a:t>
            </a:r>
            <a:r>
              <a:rPr lang="en-US" dirty="0" err="1" smtClean="0"/>
              <a:t>flouresent</a:t>
            </a:r>
            <a:r>
              <a:rPr lang="en-US" dirty="0" smtClean="0"/>
              <a:t> protein(FP)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Cells can be stably </a:t>
            </a:r>
            <a:r>
              <a:rPr lang="en-US" dirty="0" err="1" smtClean="0"/>
              <a:t>transfected</a:t>
            </a:r>
            <a:r>
              <a:rPr lang="en-US" dirty="0" smtClean="0"/>
              <a:t> to express FP and report on their position for cell</a:t>
            </a:r>
          </a:p>
          <a:p>
            <a:r>
              <a:rPr lang="en-US" dirty="0" smtClean="0"/>
              <a:t>Trafficking studies.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Different reporter gene strategies have been reported for other imaging modalities</a:t>
            </a:r>
          </a:p>
          <a:p>
            <a:r>
              <a:rPr lang="en-US" dirty="0" smtClean="0"/>
              <a:t>such as </a:t>
            </a:r>
            <a:r>
              <a:rPr lang="en-US" sz="2000" dirty="0" smtClean="0"/>
              <a:t>PET </a:t>
            </a:r>
            <a:r>
              <a:rPr lang="en-US" dirty="0" smtClean="0"/>
              <a:t>or </a:t>
            </a:r>
            <a:r>
              <a:rPr lang="en-US" sz="2000" dirty="0" smtClean="0"/>
              <a:t>MRI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Better </a:t>
            </a:r>
            <a:r>
              <a:rPr lang="en-US" dirty="0" err="1" smtClean="0"/>
              <a:t>constrast</a:t>
            </a:r>
            <a:r>
              <a:rPr lang="en-US" dirty="0" smtClean="0"/>
              <a:t> can be achieved in the far-red and NIR(≥600nm)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There is a wealth of applications using FPs in developmental biology.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1507" y="6019800"/>
            <a:ext cx="8872493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1600" dirty="0" smtClean="0"/>
              <a:t>Gibson </a:t>
            </a:r>
            <a:r>
              <a:rPr lang="en-US" sz="1600" dirty="0" err="1" smtClean="0"/>
              <a:t>AP,Hebden</a:t>
            </a:r>
            <a:r>
              <a:rPr lang="en-US" sz="1600" dirty="0" smtClean="0"/>
              <a:t> </a:t>
            </a:r>
            <a:r>
              <a:rPr lang="en-US" sz="1600" dirty="0" err="1" smtClean="0"/>
              <a:t>JC,Arridge</a:t>
            </a:r>
            <a:r>
              <a:rPr lang="en-US" sz="1600" dirty="0" smtClean="0"/>
              <a:t> SR.2005.Recent advances in diffuse optical imaging.pbys.Med.Biol.50:R1-34</a:t>
            </a:r>
            <a:endParaRPr lang="en-US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4770" y="304800"/>
            <a:ext cx="8196603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Planar imaging:</a:t>
            </a:r>
          </a:p>
          <a:p>
            <a:r>
              <a:rPr lang="en-US" dirty="0" smtClean="0"/>
              <a:t>The most common method to record </a:t>
            </a:r>
            <a:r>
              <a:rPr lang="en-US" dirty="0" err="1" smtClean="0"/>
              <a:t>flourescence</a:t>
            </a:r>
            <a:r>
              <a:rPr lang="en-US" dirty="0" smtClean="0"/>
              <a:t> deeper from </a:t>
            </a:r>
            <a:r>
              <a:rPr lang="en-US" dirty="0" err="1" smtClean="0"/>
              <a:t>tissuses</a:t>
            </a:r>
            <a:r>
              <a:rPr lang="en-US" dirty="0" smtClean="0"/>
              <a:t> is associated</a:t>
            </a:r>
          </a:p>
          <a:p>
            <a:r>
              <a:rPr lang="en-US" dirty="0" smtClean="0"/>
              <a:t>With illuminating tissue with a plane wave.</a:t>
            </a:r>
          </a:p>
          <a:p>
            <a:pPr>
              <a:lnSpc>
                <a:spcPct val="200000"/>
              </a:lnSpc>
              <a:buFont typeface="Courier New" pitchFamily="49" charset="0"/>
              <a:buChar char="o"/>
            </a:pPr>
            <a:r>
              <a:rPr lang="en-US" sz="2400" dirty="0" err="1" smtClean="0"/>
              <a:t>Tomographic</a:t>
            </a:r>
            <a:r>
              <a:rPr lang="en-US" sz="2400" dirty="0" smtClean="0"/>
              <a:t> imaging:</a:t>
            </a:r>
          </a:p>
          <a:p>
            <a:r>
              <a:rPr lang="en-US" dirty="0" smtClean="0"/>
              <a:t>Optical tomography aims at three-</a:t>
            </a:r>
            <a:r>
              <a:rPr lang="en-US" dirty="0" err="1" smtClean="0"/>
              <a:t>dimensinal</a:t>
            </a:r>
            <a:r>
              <a:rPr lang="en-US" dirty="0" smtClean="0"/>
              <a:t> of the internal distribution of </a:t>
            </a:r>
          </a:p>
          <a:p>
            <a:r>
              <a:rPr lang="en-US" dirty="0" err="1" smtClean="0"/>
              <a:t>Fluorochromes</a:t>
            </a:r>
            <a:r>
              <a:rPr lang="en-US" dirty="0" smtClean="0"/>
              <a:t> or </a:t>
            </a:r>
            <a:r>
              <a:rPr lang="en-US" dirty="0" err="1" smtClean="0"/>
              <a:t>chromophores</a:t>
            </a:r>
            <a:r>
              <a:rPr lang="en-US" dirty="0" smtClean="0"/>
              <a:t> in tissues based on light measurements collected</a:t>
            </a:r>
          </a:p>
          <a:p>
            <a:r>
              <a:rPr lang="en-US" dirty="0" smtClean="0"/>
              <a:t>At the tissues boundary.</a:t>
            </a:r>
          </a:p>
          <a:p>
            <a:pPr>
              <a:lnSpc>
                <a:spcPct val="200000"/>
              </a:lnSpc>
              <a:buFont typeface="Courier New" pitchFamily="49" charset="0"/>
              <a:buChar char="o"/>
            </a:pPr>
            <a:r>
              <a:rPr lang="en-US" sz="2400" dirty="0" smtClean="0"/>
              <a:t>Fluorescence molecular tomography(FMT):</a:t>
            </a:r>
          </a:p>
          <a:p>
            <a:r>
              <a:rPr lang="en-US" sz="2400" dirty="0" err="1" smtClean="0"/>
              <a:t>FMT:</a:t>
            </a:r>
            <a:r>
              <a:rPr lang="en-US" dirty="0" err="1" smtClean="0"/>
              <a:t>has</a:t>
            </a:r>
            <a:r>
              <a:rPr lang="en-US" dirty="0" smtClean="0"/>
              <a:t> evolved as </a:t>
            </a:r>
            <a:r>
              <a:rPr lang="en-US" dirty="0" err="1" smtClean="0"/>
              <a:t>tomographic</a:t>
            </a:r>
            <a:r>
              <a:rPr lang="en-US" dirty="0" smtClean="0"/>
              <a:t> method combining the theoretical mainframe with </a:t>
            </a:r>
          </a:p>
          <a:p>
            <a:r>
              <a:rPr lang="en-US" dirty="0" smtClean="0"/>
              <a:t>Advanced instrumentation to over come many of </a:t>
            </a:r>
            <a:r>
              <a:rPr lang="en-US" dirty="0" err="1" smtClean="0"/>
              <a:t>limitatioms</a:t>
            </a:r>
            <a:r>
              <a:rPr lang="en-US" dirty="0" smtClean="0"/>
              <a:t> of planar imaging.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6172200"/>
            <a:ext cx="789075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  <a:sp3d>
            <a:bevelT prst="convex"/>
          </a:sp3d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Stephens </a:t>
            </a:r>
            <a:r>
              <a:rPr lang="en-US" sz="1600" dirty="0" err="1" smtClean="0"/>
              <a:t>DJ,Allan</a:t>
            </a:r>
            <a:r>
              <a:rPr lang="en-US" sz="1600" dirty="0" smtClean="0"/>
              <a:t> VJ.2003.Light microscopy techniques for live cell </a:t>
            </a:r>
            <a:r>
              <a:rPr lang="en-US" sz="1600" dirty="0" err="1" smtClean="0"/>
              <a:t>imaging.science</a:t>
            </a:r>
            <a:r>
              <a:rPr lang="en-US" sz="1600" dirty="0" smtClean="0"/>
              <a:t> 300:82-86</a:t>
            </a:r>
          </a:p>
          <a:p>
            <a:endParaRPr lang="en-US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514600"/>
            <a:ext cx="5974713" cy="193899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  <a:prstDash val="lgDashDotDot"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  <a:scene3d>
            <a:camera prst="isometricTopUp"/>
            <a:lightRig rig="threePt" dir="t"/>
          </a:scene3d>
          <a:sp3d>
            <a:bevelT prst="convex"/>
          </a:sp3d>
        </p:spPr>
        <p:txBody>
          <a:bodyPr wrap="none" rtlCol="0">
            <a:spAutoFit/>
          </a:bodyPr>
          <a:lstStyle/>
          <a:p>
            <a:r>
              <a:rPr lang="en-US" sz="8000" dirty="0" smtClean="0"/>
              <a:t>DISCUSSION</a:t>
            </a:r>
          </a:p>
          <a:p>
            <a:endParaRPr lang="en-US" sz="4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0216" y="838200"/>
            <a:ext cx="8203784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Important new technological advanced in fluorescence imaging and</a:t>
            </a:r>
          </a:p>
          <a:p>
            <a:r>
              <a:rPr lang="en-US" dirty="0" smtClean="0"/>
              <a:t>Tomography come with improved capacity for in vivo microscopic observations.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/>
              <a:t>The wealth of light manipulation and image formation one can achieve often with</a:t>
            </a:r>
          </a:p>
          <a:p>
            <a:r>
              <a:rPr lang="en-US" dirty="0" smtClean="0"/>
              <a:t>Standard off the bench components.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/>
              <a:t>The human breast is relatively transparent to NIR light and high detection sensitivity </a:t>
            </a:r>
          </a:p>
          <a:p>
            <a:r>
              <a:rPr lang="en-US" dirty="0" smtClean="0"/>
              <a:t>Can be optically achieved even when imaging through the </a:t>
            </a:r>
            <a:r>
              <a:rPr lang="en-US" dirty="0" err="1" smtClean="0"/>
              <a:t>breast,conversely,intrinsic</a:t>
            </a:r>
            <a:endParaRPr lang="en-US" dirty="0" smtClean="0"/>
          </a:p>
          <a:p>
            <a:r>
              <a:rPr lang="en-US" dirty="0" smtClean="0"/>
              <a:t>Tumor contrast is not adequate for improving detection over X-ray mammography.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/>
              <a:t>Experimental studies also suggested that volumes as low as 100µl at</a:t>
            </a:r>
          </a:p>
          <a:p>
            <a:r>
              <a:rPr lang="en-US" dirty="0" smtClean="0"/>
              <a:t>Physiologically Relevant </a:t>
            </a:r>
            <a:r>
              <a:rPr lang="en-US" dirty="0" err="1" smtClean="0"/>
              <a:t>fluorochrome</a:t>
            </a:r>
            <a:r>
              <a:rPr lang="en-US" dirty="0" smtClean="0"/>
              <a:t> concentrations could be detected through </a:t>
            </a:r>
          </a:p>
          <a:p>
            <a:r>
              <a:rPr lang="en-US" dirty="0" smtClean="0"/>
              <a:t>10-12cm through The human breast.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/>
              <a:t>Observations have been further confirmed on realistic breast phantoms.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Episode 1: Molecular imaging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7498080" cy="4800600"/>
          </a:xfrm>
          <a:solidFill>
            <a:schemeClr val="bg1"/>
          </a:solidFill>
          <a:effectLst/>
          <a:scene3d>
            <a:camera prst="perspectiveHeroicExtremeRightFacing"/>
            <a:lightRig rig="threePt" dir="t"/>
          </a:scene3d>
          <a:sp3d>
            <a:bevelT/>
          </a:sp3d>
        </p:spPr>
        <p:txBody>
          <a:bodyPr/>
          <a:lstStyle/>
          <a:p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By : ALI </a:t>
            </a:r>
            <a:r>
              <a:rPr lang="en-US" dirty="0" err="1" smtClean="0"/>
              <a:t>khorramdust</a:t>
            </a:r>
            <a:r>
              <a:rPr lang="en-US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(</a:t>
            </a:r>
            <a:r>
              <a:rPr lang="en-US" dirty="0" err="1" smtClean="0"/>
              <a:t>studing</a:t>
            </a:r>
            <a:r>
              <a:rPr lang="en-US" dirty="0" smtClean="0"/>
              <a:t> on </a:t>
            </a:r>
            <a:r>
              <a:rPr lang="en-US" dirty="0" err="1" smtClean="0"/>
              <a:t>phd</a:t>
            </a:r>
            <a:r>
              <a:rPr lang="en-US" dirty="0" smtClean="0"/>
              <a:t> course)</a:t>
            </a:r>
          </a:p>
          <a:p>
            <a:pPr>
              <a:lnSpc>
                <a:spcPct val="200000"/>
              </a:lnSpc>
              <a:buNone/>
            </a:pP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0" y="2438400"/>
            <a:ext cx="3201517" cy="175432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  <a:scene3d>
            <a:camera prst="isometricTopUp"/>
            <a:lightRig rig="threePt" dir="t"/>
          </a:scene3d>
          <a:sp3d>
            <a:bevelT prst="convex"/>
          </a:sp3d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latin typeface="Baskerville Old Face" pitchFamily="18" charset="0"/>
              </a:rPr>
              <a:t>Thank you</a:t>
            </a:r>
          </a:p>
          <a:p>
            <a:endParaRPr lang="en-US" sz="5400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4876800"/>
            <a:ext cx="4682692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chemeClr val="accent4">
                <a:lumMod val="50000"/>
              </a:schemeClr>
            </a:solidFill>
            <a:prstDash val="lgDashDot"/>
          </a:ln>
          <a:effectLst>
            <a:glow rad="228600">
              <a:schemeClr val="accent4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scene3d>
            <a:camera prst="isometricLeftDown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Finish</a:t>
            </a:r>
            <a:r>
              <a:rPr lang="en-US" sz="4400" dirty="0" smtClean="0">
                <a:latin typeface="Algerian" pitchFamily="82" charset="0"/>
              </a:rPr>
              <a:t> 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Algerian" pitchFamily="82" charset="0"/>
              </a:rPr>
              <a:t>episode</a:t>
            </a:r>
            <a:r>
              <a:rPr lang="en-US" sz="4400" dirty="0" smtClean="0">
                <a:latin typeface="Algerian" pitchFamily="82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1</a:t>
            </a:r>
            <a:endParaRPr lang="en-US" sz="4400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7" name="Picture 6" descr="0702201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4572000" cy="3429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990600"/>
            <a:ext cx="75162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Arial Black" pitchFamily="34" charset="0"/>
                <a:cs typeface="Andalus" pitchFamily="18" charset="-78"/>
              </a:rPr>
              <a:t>What is molecular imaging?</a:t>
            </a:r>
            <a:endParaRPr lang="en-US" dirty="0" smtClean="0">
              <a:latin typeface="Arial Black" pitchFamily="34" charset="0"/>
              <a:cs typeface="Andalus" pitchFamily="18" charset="-78"/>
            </a:endParaRP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-molecular imaging is a technique that uses sophisticated diagnostic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Imaging equipment and systems to visualize specific “signal  molecules”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1)Imaging sciences have made remarkable advance in technology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2)The understanding of the human genome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3)THE development of animal models of human disease</a:t>
            </a:r>
          </a:p>
          <a:p>
            <a:pPr algn="just">
              <a:lnSpc>
                <a:spcPct val="200000"/>
              </a:lnSpc>
            </a:pP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5791200"/>
            <a:ext cx="25197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isometricOffAxis2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http://mips.stanford.edu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924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i="1" dirty="0" smtClean="0"/>
              <a:t>Which diseases is molecular imaging best posed to address?</a:t>
            </a:r>
          </a:p>
          <a:p>
            <a:pPr>
              <a:lnSpc>
                <a:spcPct val="200000"/>
              </a:lnSpc>
            </a:pPr>
            <a:r>
              <a:rPr lang="en-US" i="1" dirty="0" smtClean="0"/>
              <a:t>-Molecular imaging techniques are well suited for the evaluation of response to </a:t>
            </a:r>
          </a:p>
          <a:p>
            <a:pPr>
              <a:lnSpc>
                <a:spcPct val="200000"/>
              </a:lnSpc>
            </a:pPr>
            <a:r>
              <a:rPr lang="en-US" i="1" dirty="0" smtClean="0"/>
              <a:t>Therapy in cancer.</a:t>
            </a:r>
          </a:p>
          <a:p>
            <a:pPr>
              <a:lnSpc>
                <a:spcPct val="200000"/>
              </a:lnSpc>
            </a:pPr>
            <a:r>
              <a:rPr lang="en-US" i="1" dirty="0" smtClean="0"/>
              <a:t>-Be able to image patients who are at risk.</a:t>
            </a:r>
          </a:p>
          <a:p>
            <a:pPr>
              <a:lnSpc>
                <a:spcPct val="200000"/>
              </a:lnSpc>
            </a:pPr>
            <a:r>
              <a:rPr lang="en-US" i="1" dirty="0" smtClean="0"/>
              <a:t>-It provides the means for clinicians to interpret and relate these changes to disease  progression.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5562600"/>
            <a:ext cx="2212209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sz="1600" dirty="0" smtClean="0"/>
              <a:t>mips.stanford.edu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04800"/>
            <a:ext cx="7950061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/>
              <a:t>What imaging devices perform molecular imaging?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-many imaging techniques are appropriate for molecular imaging.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</a:t>
            </a:r>
            <a:r>
              <a:rPr lang="en-US" sz="2000" dirty="0" smtClean="0"/>
              <a:t>PET/CT: </a:t>
            </a:r>
            <a:r>
              <a:rPr lang="en-US" dirty="0" smtClean="0"/>
              <a:t>Positron emission tomography/computed tomography.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-SPECT/CT: </a:t>
            </a:r>
            <a:r>
              <a:rPr lang="en-US" dirty="0" smtClean="0"/>
              <a:t>single-photon emission computed tomography/computed tomography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-MRI; </a:t>
            </a:r>
            <a:r>
              <a:rPr lang="en-US" dirty="0" smtClean="0"/>
              <a:t>magnetic resonance imaging.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5486400"/>
            <a:ext cx="2392706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perspectiveContrastingLeftFacing"/>
            <a:lightRig rig="threePt" dir="t"/>
          </a:scene3d>
          <a:sp3d>
            <a:bevelT w="152400" h="50800" prst="softRound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http://mips.stanford.edu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8600"/>
            <a:ext cx="7404912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/>
              <a:t>What are the biggest challenges for molecular imaging?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-I see three significant challenges in the field.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1)Limitation to “see” enough of the targeted cells inside one cubic millimeter.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2)Relates to challenges of standardization and education…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3)Will need to prove itself with optimal patient outcomes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-CZT: </a:t>
            </a:r>
            <a:r>
              <a:rPr lang="en-US" dirty="0" smtClean="0"/>
              <a:t>cadmium zinc telluride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5715000"/>
            <a:ext cx="2392706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isometricOffAxis2Lef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http://mips.stanford.edu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4953000"/>
            <a:ext cx="367581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perspectiveHeroicExtremeLeftFacing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dirty="0" err="1" smtClean="0"/>
              <a:t>Tsien</a:t>
            </a:r>
            <a:r>
              <a:rPr lang="en-US" dirty="0" smtClean="0"/>
              <a:t> RY.2005 FEBS Lett.579:927-932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4267200"/>
            <a:ext cx="402270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perspectiveContrastingLeftFacing"/>
            <a:lightRig rig="threePt" dir="t"/>
          </a:scene3d>
          <a:sp3d>
            <a:bevelT w="139700" prst="cross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Hell SW.2003.Nat.Biotecbnol.21:1347-55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81000"/>
            <a:ext cx="6886565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What advice do we have for hospitals or healthcare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Facilities that want to do molecular imaging?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-Molecular imaging is really at the interface of translational medicine.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-Link molecular diagnostics and molecular therapy.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-It possible to locate and treat disease earlier.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5791200"/>
            <a:ext cx="2430602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isometricOffAxis2Lef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http:/www.answers.com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04800"/>
            <a:ext cx="7562648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What special knowledge should a healthcare professional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acquire to prepare for a world with molecular imaging?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-A cross specialty training including all new molecular imaging modalities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Will be necessary.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</a:t>
            </a:r>
            <a:r>
              <a:rPr lang="en-US" sz="2000" dirty="0" smtClean="0"/>
              <a:t>EMR: </a:t>
            </a:r>
            <a:r>
              <a:rPr lang="en-US" dirty="0" smtClean="0"/>
              <a:t>electronic medical record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5410200"/>
            <a:ext cx="2494722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isometricOffAxis2Lef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http://www.answers.com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354" y="381000"/>
            <a:ext cx="8727646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What is the next big breakthrough expected in molecular imaging?</a:t>
            </a:r>
          </a:p>
          <a:p>
            <a:pPr lvl="2">
              <a:lnSpc>
                <a:spcPct val="300000"/>
              </a:lnSpc>
            </a:pPr>
            <a:r>
              <a:rPr lang="en-US" dirty="0" smtClean="0"/>
              <a:t>-</a:t>
            </a:r>
            <a:r>
              <a:rPr lang="en-US" sz="2000" dirty="0" smtClean="0"/>
              <a:t>Besides the new opportunities in PET and SPECT already discussed.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5257800"/>
            <a:ext cx="2392706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isometricOffAxis2Lef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http://mips.stanford.edu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772</TotalTime>
  <Words>947</Words>
  <Application>Microsoft Office PowerPoint</Application>
  <PresentationFormat>On-screen Show (4:3)</PresentationFormat>
  <Paragraphs>126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In the name of GOD</vt:lpstr>
      <vt:lpstr>Episode 1: Molecular imaging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</dc:title>
  <dc:creator>ali</dc:creator>
  <cp:lastModifiedBy>ali</cp:lastModifiedBy>
  <cp:revision>60</cp:revision>
  <dcterms:created xsi:type="dcterms:W3CDTF">2009-05-22T06:37:07Z</dcterms:created>
  <dcterms:modified xsi:type="dcterms:W3CDTF">2009-07-02T23:07:11Z</dcterms:modified>
</cp:coreProperties>
</file>