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notesMasterIdLst>
    <p:notesMasterId r:id="rId21"/>
  </p:notesMasterIdLst>
  <p:sldIdLst>
    <p:sldId id="304" r:id="rId2"/>
    <p:sldId id="256" r:id="rId3"/>
    <p:sldId id="257" r:id="rId4"/>
    <p:sldId id="258" r:id="rId5"/>
    <p:sldId id="259" r:id="rId6"/>
    <p:sldId id="260" r:id="rId7"/>
    <p:sldId id="261" r:id="rId8"/>
    <p:sldId id="262" r:id="rId9"/>
    <p:sldId id="263" r:id="rId10"/>
    <p:sldId id="264" r:id="rId11"/>
    <p:sldId id="290" r:id="rId12"/>
    <p:sldId id="291" r:id="rId13"/>
    <p:sldId id="265" r:id="rId14"/>
    <p:sldId id="266" r:id="rId15"/>
    <p:sldId id="289" r:id="rId16"/>
    <p:sldId id="267" r:id="rId17"/>
    <p:sldId id="269" r:id="rId18"/>
    <p:sldId id="287" r:id="rId19"/>
    <p:sldId id="300" r:id="rId20"/>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1CBC"/>
    <a:srgbClr val="FA1ED0"/>
    <a:srgbClr val="F10FE1"/>
    <a:srgbClr val="F42473"/>
    <a:srgbClr val="F028C5"/>
    <a:srgbClr val="954ECA"/>
    <a:srgbClr val="FFCCCC"/>
    <a:srgbClr val="FF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075" autoAdjust="0"/>
    <p:restoredTop sz="97311" autoAdjust="0"/>
  </p:normalViewPr>
  <p:slideViewPr>
    <p:cSldViewPr>
      <p:cViewPr>
        <p:scale>
          <a:sx n="75" d="100"/>
          <a:sy n="75" d="100"/>
        </p:scale>
        <p:origin x="-294" y="-6"/>
      </p:cViewPr>
      <p:guideLst>
        <p:guide orient="horz" pos="2160"/>
        <p:guide pos="2880"/>
      </p:guideLst>
    </p:cSldViewPr>
  </p:slideViewPr>
  <p:outlineViewPr>
    <p:cViewPr>
      <p:scale>
        <a:sx n="33" d="100"/>
        <a:sy n="33" d="100"/>
      </p:scale>
      <p:origin x="0" y="308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0" fontAlgn="auto">
              <a:spcBef>
                <a:spcPts val="0"/>
              </a:spcBef>
              <a:spcAft>
                <a:spcPts val="0"/>
              </a:spcAft>
              <a:defRPr sz="1200">
                <a:latin typeface="+mn-lt"/>
                <a:cs typeface="+mn-cs"/>
              </a:defRPr>
            </a:lvl1pPr>
          </a:lstStyle>
          <a:p>
            <a:pPr>
              <a:defRPr/>
            </a:pPr>
            <a:fld id="{096F02ED-E520-41A5-8C15-D8564341FB4D}" type="datetimeFigureOut">
              <a:rPr lang="fa-IR"/>
              <a:pPr>
                <a:defRPr/>
              </a:pPr>
              <a:t>1430/07/12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0" fontAlgn="auto">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0" fontAlgn="auto">
              <a:spcBef>
                <a:spcPts val="0"/>
              </a:spcBef>
              <a:spcAft>
                <a:spcPts val="0"/>
              </a:spcAft>
              <a:defRPr sz="1200">
                <a:latin typeface="+mn-lt"/>
                <a:cs typeface="+mn-cs"/>
              </a:defRPr>
            </a:lvl1pPr>
          </a:lstStyle>
          <a:p>
            <a:pPr>
              <a:defRPr/>
            </a:pPr>
            <a:fld id="{35396798-3B3C-4568-B3AE-DEDBD52C23B1}" type="slidenum">
              <a:rPr lang="fa-IR"/>
              <a:pPr>
                <a:defRPr/>
              </a:pPr>
              <a:t>‹#›</a:t>
            </a:fld>
            <a:endParaRPr lang="fa-IR"/>
          </a:p>
        </p:txBody>
      </p:sp>
    </p:spTree>
    <p:extLst>
      <p:ext uri="{BB962C8B-B14F-4D97-AF65-F5344CB8AC3E}">
        <p14:creationId xmlns:p14="http://schemas.microsoft.com/office/powerpoint/2010/main" xmlns="" val="163817763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a-IR" smtClean="0"/>
          </a:p>
        </p:txBody>
      </p:sp>
      <p:sp>
        <p:nvSpPr>
          <p:cNvPr id="40964"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gn="l" rtl="0">
              <a:defRPr>
                <a:solidFill>
                  <a:schemeClr val="tx1"/>
                </a:solidFill>
                <a:latin typeface="Constantia" pitchFamily="18" charset="0"/>
              </a:defRPr>
            </a:lvl1pPr>
            <a:lvl2pPr marL="742950" indent="-285750" algn="l" rtl="0">
              <a:defRPr>
                <a:solidFill>
                  <a:schemeClr val="tx1"/>
                </a:solidFill>
                <a:latin typeface="Constantia" pitchFamily="18" charset="0"/>
              </a:defRPr>
            </a:lvl2pPr>
            <a:lvl3pPr marL="1143000" indent="-228600" algn="l" rtl="0">
              <a:defRPr>
                <a:solidFill>
                  <a:schemeClr val="tx1"/>
                </a:solidFill>
                <a:latin typeface="Constantia" pitchFamily="18" charset="0"/>
              </a:defRPr>
            </a:lvl3pPr>
            <a:lvl4pPr marL="1600200" indent="-228600" algn="l" rtl="0">
              <a:defRPr>
                <a:solidFill>
                  <a:schemeClr val="tx1"/>
                </a:solidFill>
                <a:latin typeface="Constantia" pitchFamily="18" charset="0"/>
              </a:defRPr>
            </a:lvl4pPr>
            <a:lvl5pPr marL="2057400" indent="-228600" algn="l" rtl="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defRPr/>
            </a:pPr>
            <a:fld id="{9A21EEEE-36B5-46BE-B5E8-A299A04CD3CA}" type="slidenum">
              <a:rPr lang="ar-SA" smtClean="0">
                <a:latin typeface="Calibri" pitchFamily="34" charset="0"/>
              </a:rPr>
              <a:pPr fontAlgn="base">
                <a:spcBef>
                  <a:spcPct val="0"/>
                </a:spcBef>
                <a:spcAft>
                  <a:spcPct val="0"/>
                </a:spcAft>
                <a:defRPr/>
              </a:pPr>
              <a:t>2</a:t>
            </a:fld>
            <a:endParaRPr lang="fa-IR"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60480B92-43D2-48AF-98D7-00D0D7FB814F}" type="datetimeFigureOut">
              <a:rPr lang="en-US" smtClean="0"/>
              <a:pPr>
                <a:defRPr/>
              </a:pPr>
              <a:t>7/4/2009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A8DECA4-D1A5-49AB-85EB-90FB169013C4}"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263CFA8-DED1-44B3-AD55-AAF308B1CC8D}" type="datetimeFigureOut">
              <a:rPr lang="en-US" smtClean="0"/>
              <a:pPr>
                <a:defRPr/>
              </a:pPr>
              <a:t>7/4/2009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4AD4A8-CFC2-40D4-A6A2-20C9D8A1D153}"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3880126B-EC8C-47B8-9184-04855A271F29}" type="datetimeFigureOut">
              <a:rPr lang="en-US" smtClean="0"/>
              <a:pPr>
                <a:defRPr/>
              </a:pPr>
              <a:t>7/4/2009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5398B58-3F02-4C6B-BCDB-0E6CE4C9E0CF}" type="slidenum">
              <a:rPr lang="en-US" smtClean="0"/>
              <a:pPr>
                <a:defRPr/>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131D605-6A61-4F83-8E75-1A96487B3607}" type="datetimeFigureOut">
              <a:rPr lang="en-US" smtClean="0"/>
              <a:pPr>
                <a:defRPr/>
              </a:pPr>
              <a:t>7/4/2009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CD49F5-B8F1-48E1-ACD6-84FC484E7DB7}" type="slidenum">
              <a:rPr lang="en-US" smtClean="0"/>
              <a:pPr>
                <a:defRPr/>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076C45B-AD20-4CDF-AA07-61F193A4A048}" type="datetimeFigureOut">
              <a:rPr lang="en-US" smtClean="0"/>
              <a:pPr>
                <a:defRPr/>
              </a:pPr>
              <a:t>7/4/2009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D4A2D1-E676-420C-A7D7-D4D9C65B73FD}"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FD4C8C18-3EFB-4472-B6D2-D7EA5B933DD7}" type="datetimeFigureOut">
              <a:rPr lang="en-US" smtClean="0"/>
              <a:pPr>
                <a:defRPr/>
              </a:pPr>
              <a:t>7/4/2009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71AA706-1ADE-4675-AB30-32BADC9D5050}" type="slidenum">
              <a:rPr lang="en-US" smtClean="0"/>
              <a:pPr>
                <a:defRPr/>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70C24A44-87BE-419F-9F0C-910A25B257E2}" type="datetimeFigureOut">
              <a:rPr lang="en-US" smtClean="0"/>
              <a:pPr>
                <a:defRPr/>
              </a:pPr>
              <a:t>7/4/2009</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DBFFB9A-CD40-4D0E-9E07-4431B926E3A0}"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A3FF300-9AE5-4A52-B93F-2C2B279404AE}" type="datetimeFigureOut">
              <a:rPr lang="en-US" smtClean="0"/>
              <a:pPr>
                <a:defRPr/>
              </a:pPr>
              <a:t>7/4/2009</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D1812EB-56D5-4E6D-A468-822B51CC751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7CF44FF7-0EAE-4134-88C3-14D8006092EB}" type="datetimeFigureOut">
              <a:rPr lang="en-US" smtClean="0"/>
              <a:pPr>
                <a:defRPr/>
              </a:pPr>
              <a:t>7/4/2009</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AA12D52-3BC6-471D-BFC4-B6DCE9CDEB3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FD6B2C16-A66B-45D8-9EF8-DA09CD02E8E6}" type="datetimeFigureOut">
              <a:rPr lang="en-US" smtClean="0"/>
              <a:pPr>
                <a:defRPr/>
              </a:pPr>
              <a:t>7/4/2009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320B063-35B9-4A70-87C0-D6EABDF323C6}" type="slidenum">
              <a:rPr lang="en-US" smtClean="0"/>
              <a:pPr>
                <a:defRPr/>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8BBCDEC-B306-4E70-8F7E-CD94F262B6DE}" type="datetimeFigureOut">
              <a:rPr lang="en-US" smtClean="0"/>
              <a:pPr>
                <a:defRPr/>
              </a:pPr>
              <a:t>7/4/2009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6F4ACC-D4C6-43D6-97A8-D924CB3B7FDE}" type="slidenum">
              <a:rPr lang="en-US" smtClean="0"/>
              <a:pPr>
                <a:defRPr/>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8ADD2E79-5B0F-4585-AAB3-678358747757}" type="datetimeFigureOut">
              <a:rPr lang="en-US" smtClean="0"/>
              <a:pPr>
                <a:defRPr/>
              </a:pPr>
              <a:t>7/4/2009</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B861A351-F4B3-4136-8107-FD3F61D9B2A5}" type="slidenum">
              <a:rPr lang="en-US" smtClean="0"/>
              <a:pPr>
                <a:defRPr/>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New folder (8)\Allah\BISMI26.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33666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4389120"/>
          </a:xfrm>
          <a:extLst/>
        </p:spPr>
        <p:txBody>
          <a:bodyPr>
            <a:normAutofit fontScale="92500" lnSpcReduction="20000"/>
          </a:bodyPr>
          <a:lstStyle/>
          <a:p>
            <a:pPr marL="274320" indent="-274320" algn="r" rtl="1" eaLnBrk="1" fontAlgn="auto" hangingPunct="1">
              <a:spcAft>
                <a:spcPts val="0"/>
              </a:spcAft>
              <a:buClr>
                <a:schemeClr val="accent3"/>
              </a:buClr>
              <a:buFont typeface="Wingdings 2"/>
              <a:buChar char=""/>
              <a:defRPr/>
            </a:pPr>
            <a:r>
              <a:rPr lang="fa-IR"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Zar" pitchFamily="2" charset="-78"/>
              </a:rPr>
              <a:t>ویژگی آنزیم</a:t>
            </a:r>
          </a:p>
          <a:p>
            <a:pPr marL="274320" indent="-274320" algn="r" rtl="1" eaLnBrk="1" fontAlgn="auto" hangingPunct="1">
              <a:spcAft>
                <a:spcPts val="0"/>
              </a:spcAft>
              <a:buClr>
                <a:schemeClr val="accent3"/>
              </a:buClr>
              <a:buFont typeface="Wingdings 2"/>
              <a:buChar char=""/>
              <a:defRPr/>
            </a:pPr>
            <a:endParaRPr lang="fa-IR"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1-فعالیت کاتالیتیکی داشته باشد.</a:t>
            </a: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2-پایداری بالا داشته باشند.</a:t>
            </a: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3-از نظر قیمت مقرون به صرفه باشند.</a:t>
            </a:r>
          </a:p>
          <a:p>
            <a:pPr marL="274320" indent="-274320" algn="r" rtl="1" eaLnBrk="1" fontAlgn="auto" hangingPunct="1">
              <a:spcAft>
                <a:spcPts val="0"/>
              </a:spcAft>
              <a:buClr>
                <a:schemeClr val="accent3"/>
              </a:buClr>
              <a:buFont typeface="Wingdings 2"/>
              <a:buChar char=""/>
              <a:defRPr/>
            </a:pPr>
            <a:endParaRPr lang="fa-IR"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Zar" pitchFamily="2" charset="-78"/>
            </a:endParaRPr>
          </a:p>
          <a:p>
            <a:pPr marL="274320" indent="-274320" algn="r" rtl="1" eaLnBrk="1" fontAlgn="auto" hangingPunct="1">
              <a:spcAft>
                <a:spcPts val="0"/>
              </a:spcAft>
              <a:buClr>
                <a:schemeClr val="accent3"/>
              </a:buClr>
              <a:buFont typeface="Wingdings 2"/>
              <a:buChar char=""/>
              <a:defRPr/>
            </a:pPr>
            <a:r>
              <a:rPr lang="fa-IR"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Zar" pitchFamily="2" charset="-78"/>
              </a:rPr>
              <a:t>پتانسیل ردوکس آنزیم ها</a:t>
            </a:r>
          </a:p>
          <a:p>
            <a:pPr marL="274320" indent="-274320" algn="r" rtl="1" eaLnBrk="1" fontAlgn="auto" hangingPunct="1">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پتانسیل ردوکس آنزیم آندی می بایست تا حد ممکن منفی و کاتدی تا حد ممکن مثبت باشد،تا ماکزیمم اختلاف پتانسیل ایجاد شود . طبق فورمول </a:t>
            </a:r>
            <a:r>
              <a:rPr lang="en-US" sz="2400" dirty="0" smtClean="0">
                <a:cs typeface="B Zar" pitchFamily="2" charset="-78"/>
              </a:rPr>
              <a:t>P=V.I</a:t>
            </a:r>
            <a:r>
              <a:rPr lang="fa-IR" sz="2400" dirty="0" smtClean="0">
                <a:cs typeface="B Zar" pitchFamily="2" charset="-78"/>
              </a:rPr>
              <a:t>  با افزایش </a:t>
            </a:r>
            <a:r>
              <a:rPr lang="el-GR" sz="2400" dirty="0" smtClean="0">
                <a:cs typeface="B Zar" pitchFamily="2" charset="-78"/>
              </a:rPr>
              <a:t>Δ</a:t>
            </a:r>
            <a:r>
              <a:rPr lang="en-US" sz="2400" dirty="0" smtClean="0">
                <a:cs typeface="B Zar" pitchFamily="2" charset="-78"/>
              </a:rPr>
              <a:t>V</a:t>
            </a:r>
            <a:r>
              <a:rPr lang="fa-IR" sz="2400" dirty="0" smtClean="0">
                <a:cs typeface="B Zar" pitchFamily="2" charset="-78"/>
              </a:rPr>
              <a:t>آند وکاتد قدرت بیوفیول سل افزایش می یابد.</a:t>
            </a: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برای داشتن بازده بالا باید </a:t>
            </a:r>
            <a:r>
              <a:rPr lang="en-US" sz="2400" dirty="0" smtClean="0">
                <a:cs typeface="B Zar" pitchFamily="2" charset="-78"/>
              </a:rPr>
              <a:t>V,I </a:t>
            </a:r>
            <a:r>
              <a:rPr lang="fa-IR" sz="2400" dirty="0" smtClean="0">
                <a:cs typeface="B Zar" pitchFamily="2" charset="-78"/>
              </a:rPr>
              <a:t>بهینه باشند.</a:t>
            </a:r>
            <a:endParaRPr lang="fa-IR" sz="2400" dirty="0">
              <a:cs typeface="B Za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4"/>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a:xfrm>
            <a:off x="228600" y="228600"/>
            <a:ext cx="8686800" cy="5943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arn(inVertical)">
                                      <p:cBhvr>
                                        <p:cTn id="7"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4"/>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a:xfrm>
            <a:off x="228600" y="228600"/>
            <a:ext cx="8763000" cy="5867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wipe(down)">
                                      <p:cBhvr>
                                        <p:cTn id="7"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2133600"/>
            <a:ext cx="7747000" cy="3992563"/>
          </a:xfrm>
          <a:extLst/>
        </p:spPr>
        <p:txBody>
          <a:bodyPr>
            <a:normAutofit fontScale="70000" lnSpcReduction="20000"/>
          </a:bodyPr>
          <a:lstStyle/>
          <a:p>
            <a:pPr marL="274320" indent="-274320" algn="r" rtl="1" eaLnBrk="1" fontAlgn="auto" hangingPunct="1">
              <a:lnSpc>
                <a:spcPct val="120000"/>
              </a:lnSpc>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lnSpc>
                <a:spcPct val="120000"/>
              </a:lnSpc>
              <a:spcAft>
                <a:spcPts val="0"/>
              </a:spcAft>
              <a:buClr>
                <a:schemeClr val="accent3"/>
              </a:buClr>
              <a:buFont typeface="Wingdings 2"/>
              <a:buChar char=""/>
              <a:defRPr/>
            </a:pPr>
            <a:r>
              <a:rPr lang="fa-IR" sz="2400" dirty="0" smtClean="0">
                <a:cs typeface="B Zar" pitchFamily="2" charset="-78"/>
              </a:rPr>
              <a:t>بیوفیول سل های آنزیمی واسطه دار </a:t>
            </a:r>
            <a:r>
              <a:rPr lang="en-US" sz="2400" dirty="0" smtClean="0">
                <a:cs typeface="B Zar" pitchFamily="2" charset="-78"/>
              </a:rPr>
              <a:t>MET)</a:t>
            </a:r>
            <a:r>
              <a:rPr lang="fa-IR" sz="2400" dirty="0" smtClean="0">
                <a:cs typeface="B Zar" pitchFamily="2" charset="-78"/>
              </a:rPr>
              <a:t>)</a:t>
            </a:r>
          </a:p>
          <a:p>
            <a:pPr marL="274320" indent="-274320" algn="r" rtl="1" eaLnBrk="1" fontAlgn="auto" hangingPunct="1">
              <a:lnSpc>
                <a:spcPct val="120000"/>
              </a:lnSpc>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lnSpc>
                <a:spcPct val="120000"/>
              </a:lnSpc>
              <a:spcAft>
                <a:spcPts val="0"/>
              </a:spcAft>
              <a:buClr>
                <a:schemeClr val="accent3"/>
              </a:buClr>
              <a:buFont typeface="Wingdings 2"/>
              <a:buChar char=""/>
              <a:defRPr/>
            </a:pPr>
            <a:r>
              <a:rPr lang="fa-IR" sz="2400" dirty="0" smtClean="0">
                <a:cs typeface="B Zar" pitchFamily="2" charset="-78"/>
              </a:rPr>
              <a:t>واسطه ها ابزاری هستند که بعنوان هادی عمل نموده الکترون را از تونل اکتیو سایت آنزیم به سطح الکترود آندی منتقل می نماید. بنابراین ارتباط الکتریکی مناسبی بین اکتیو سایت آنزیم و سطح آند ایجاد می گردد.</a:t>
            </a:r>
          </a:p>
          <a:p>
            <a:pPr marL="274320" indent="-274320" algn="r" rtl="1" eaLnBrk="1" fontAlgn="auto" hangingPunct="1">
              <a:lnSpc>
                <a:spcPct val="120000"/>
              </a:lnSpc>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lnSpc>
                <a:spcPct val="120000"/>
              </a:lnSpc>
              <a:spcAft>
                <a:spcPts val="0"/>
              </a:spcAft>
              <a:buClr>
                <a:schemeClr val="accent3"/>
              </a:buClr>
              <a:buFont typeface="Wingdings 2"/>
              <a:buChar char=""/>
              <a:defRPr/>
            </a:pPr>
            <a:r>
              <a:rPr lang="fa-IR" sz="2400" dirty="0" smtClean="0">
                <a:cs typeface="B Zar" pitchFamily="2" charset="-78"/>
              </a:rPr>
              <a:t>به کمک این واسطه ها جریان افزایش پیدا کرده و پایدارتر می شود.</a:t>
            </a:r>
          </a:p>
          <a:p>
            <a:pPr marL="274320" indent="-274320" algn="r" rtl="1" eaLnBrk="1" fontAlgn="auto" hangingPunct="1">
              <a:lnSpc>
                <a:spcPct val="120000"/>
              </a:lnSpc>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lnSpc>
                <a:spcPct val="120000"/>
              </a:lnSpc>
              <a:spcAft>
                <a:spcPts val="0"/>
              </a:spcAft>
              <a:buClr>
                <a:schemeClr val="accent3"/>
              </a:buClr>
              <a:buFont typeface="Wingdings 2"/>
              <a:buChar char=""/>
              <a:defRPr/>
            </a:pP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Zar" pitchFamily="2" charset="-78"/>
              </a:rPr>
              <a:t>مزیت</a:t>
            </a:r>
            <a:r>
              <a:rPr lang="fa-IR" sz="2400" dirty="0" smtClean="0">
                <a:cs typeface="B Zar" pitchFamily="2" charset="-78"/>
              </a:rPr>
              <a:t> :</a:t>
            </a:r>
          </a:p>
          <a:p>
            <a:pPr marL="274320" indent="-274320" algn="r" rtl="1" eaLnBrk="1" fontAlgn="auto" hangingPunct="1">
              <a:lnSpc>
                <a:spcPct val="120000"/>
              </a:lnSpc>
              <a:spcAft>
                <a:spcPts val="0"/>
              </a:spcAft>
              <a:buClr>
                <a:schemeClr val="accent3"/>
              </a:buClr>
              <a:buFont typeface="Wingdings 2"/>
              <a:buChar char=""/>
              <a:defRPr/>
            </a:pPr>
            <a:r>
              <a:rPr lang="fa-IR" dirty="0">
                <a:cs typeface="B Zar" pitchFamily="2" charset="-78"/>
              </a:rPr>
              <a:t>1</a:t>
            </a:r>
            <a:r>
              <a:rPr lang="fa-IR" sz="2400" dirty="0" smtClean="0">
                <a:cs typeface="B Zar" pitchFamily="2" charset="-78"/>
              </a:rPr>
              <a:t>-بیشتر بودن جریان خروجی نسبت  به روش </a:t>
            </a:r>
            <a:r>
              <a:rPr lang="en-US" sz="2400" dirty="0" smtClean="0">
                <a:cs typeface="B Zar" pitchFamily="2" charset="-78"/>
              </a:rPr>
              <a:t>DET</a:t>
            </a:r>
            <a:r>
              <a:rPr lang="fa-IR" sz="2400" dirty="0" smtClean="0">
                <a:cs typeface="B Zar" pitchFamily="2" charset="-78"/>
              </a:rPr>
              <a:t>.</a:t>
            </a:r>
            <a:endParaRPr lang="en-US" sz="2400" dirty="0" smtClean="0">
              <a:cs typeface="B Zar" pitchFamily="2" charset="-78"/>
            </a:endParaRPr>
          </a:p>
          <a:p>
            <a:pPr marL="274320" indent="-274320" algn="r" rtl="1" eaLnBrk="1" fontAlgn="auto" hangingPunct="1">
              <a:lnSpc>
                <a:spcPct val="120000"/>
              </a:lnSpc>
              <a:spcAft>
                <a:spcPts val="0"/>
              </a:spcAft>
              <a:buClr>
                <a:schemeClr val="accent3"/>
              </a:buClr>
              <a:buFont typeface="Wingdings 2"/>
              <a:buChar char=""/>
              <a:defRPr/>
            </a:pPr>
            <a:r>
              <a:rPr lang="fa-IR" sz="2400" dirty="0" smtClean="0">
                <a:cs typeface="B Zar" pitchFamily="2" charset="-78"/>
              </a:rPr>
              <a:t>2- در این روش از طیف وسیعی از آنزیم های ردوکس می توان استفاده نمود. </a:t>
            </a:r>
            <a:endParaRPr lang="fa-IR" sz="2400" dirty="0">
              <a:cs typeface="B Zar" pitchFamily="2" charset="-78"/>
            </a:endParaRPr>
          </a:p>
        </p:txBody>
      </p:sp>
      <p:sp>
        <p:nvSpPr>
          <p:cNvPr id="2" name="Title 1"/>
          <p:cNvSpPr>
            <a:spLocks noGrp="1"/>
          </p:cNvSpPr>
          <p:nvPr>
            <p:ph type="title"/>
          </p:nvPr>
        </p:nvSpPr>
        <p:spPr>
          <a:extLst/>
        </p:spPr>
        <p:txBody>
          <a:bodyPr>
            <a:normAutofit/>
          </a:bodyPr>
          <a:lstStyle/>
          <a:p>
            <a:pPr eaLnBrk="1" fontAlgn="auto" hangingPunct="1">
              <a:spcAft>
                <a:spcPts val="0"/>
              </a:spcAft>
              <a:defRPr/>
            </a:pP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انواع بیوفیول سل</a:t>
            </a:r>
            <a:endParaRPr lang="fa-I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133600"/>
            <a:ext cx="8229600" cy="4389120"/>
          </a:xfrm>
          <a:extLst/>
        </p:spPr>
        <p:txBody>
          <a:bodyPr>
            <a:normAutofit/>
          </a:bodyPr>
          <a:lstStyle/>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بیو فیول سل هایی که به این روش طراحی می شوند . نیاز به واسطه جهت انتقال الکترون بین اکتیو سایت آنزیم و سطح الکترود آندی ندارند.</a:t>
            </a: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با حذف واسطه پتانسیل کوچک سازی سل افزایش می یابد.</a:t>
            </a:r>
          </a:p>
          <a:p>
            <a:pPr marL="0" indent="0" algn="r" rtl="1" eaLnBrk="1" fontAlgn="auto" hangingPunct="1">
              <a:spcAft>
                <a:spcPts val="0"/>
              </a:spcAft>
              <a:buClr>
                <a:schemeClr val="accent3"/>
              </a:buClr>
              <a:buNone/>
              <a:defRPr/>
            </a:pPr>
            <a:endParaRPr lang="fa-IR" sz="24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Zar" pitchFamily="2" charset="-78"/>
              </a:rPr>
              <a:t>معایب</a:t>
            </a:r>
            <a:r>
              <a:rPr lang="fa-IR" sz="2400" dirty="0" smtClean="0">
                <a:cs typeface="B Zar" pitchFamily="2" charset="-78"/>
              </a:rPr>
              <a:t> :</a:t>
            </a: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1-سرعت عبور الکترون بین اکتیو سایت و سطح الکترود کم است.</a:t>
            </a: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2-جریان تولید شده به مراتب کمتر است، برای جبران باید سیستم را بزرگتر کنیم که این خود یک عدم مزیت بزرگ به شمار می رود.</a:t>
            </a:r>
            <a:endParaRPr lang="fa-IR" sz="2400" dirty="0">
              <a:cs typeface="B Zar" pitchFamily="2" charset="-78"/>
            </a:endParaRPr>
          </a:p>
        </p:txBody>
      </p:sp>
      <p:sp>
        <p:nvSpPr>
          <p:cNvPr id="2" name="Title 1"/>
          <p:cNvSpPr>
            <a:spLocks noGrp="1"/>
          </p:cNvSpPr>
          <p:nvPr>
            <p:ph type="title"/>
          </p:nvPr>
        </p:nvSpPr>
        <p:spPr>
          <a:extLst/>
        </p:spPr>
        <p:txBody>
          <a:bodyPr>
            <a:normAutofit fontScale="90000"/>
          </a:bodyPr>
          <a:lstStyle/>
          <a:p>
            <a:pPr rtl="1" eaLnBrk="1" fontAlgn="auto" hangingPunct="1">
              <a:spcAft>
                <a:spcPts val="0"/>
              </a:spcAft>
              <a:defRPr/>
            </a:pP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بیوفیول سل های انتقال الکترون مستقیم</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(DET)</a:t>
            </a:r>
            <a:endParaRPr lang="fa-I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tretch>
            <a:fillRect/>
          </a:stretch>
        </p:blipFill>
        <p:spPr>
          <a:xfrm>
            <a:off x="0" y="76200"/>
            <a:ext cx="9144000" cy="6049963"/>
          </a:xfrm>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2362200"/>
            <a:ext cx="8229600" cy="3429000"/>
          </a:xfrm>
        </p:spPr>
        <p:txBody>
          <a:bodyPr>
            <a:normAutofit lnSpcReduction="10000"/>
          </a:bodyPr>
          <a:lstStyle/>
          <a:p>
            <a:pPr algn="r" rtl="1" eaLnBrk="1" hangingPunct="1">
              <a:lnSpc>
                <a:spcPct val="150000"/>
              </a:lnSpc>
            </a:pPr>
            <a:r>
              <a:rPr lang="fa-IR" dirty="0" smtClean="0">
                <a:ea typeface="Majalla UI"/>
                <a:cs typeface="B Zar" pitchFamily="2" charset="-78"/>
              </a:rPr>
              <a:t>1-استفاده از نانو تیوب کربن :از آنجایی که نانوتیوب ها دارای اندازه کوچک و هدایت الکتریکی بالا هستند، به منظور کم کردن فاصله تونل الکترون با سطح الکترود آندی ایده مناسبی جهت ساخت </a:t>
            </a:r>
            <a:r>
              <a:rPr lang="en-US" dirty="0" smtClean="0">
                <a:cs typeface="B Zar" pitchFamily="2" charset="-78"/>
              </a:rPr>
              <a:t>DET </a:t>
            </a:r>
            <a:r>
              <a:rPr lang="fa-IR" dirty="0" smtClean="0">
                <a:ea typeface="Majalla UI"/>
                <a:cs typeface="B Zar" pitchFamily="2" charset="-78"/>
              </a:rPr>
              <a:t>به نظر می رسد.</a:t>
            </a:r>
          </a:p>
          <a:p>
            <a:pPr algn="r" rtl="1" eaLnBrk="1" hangingPunct="1">
              <a:lnSpc>
                <a:spcPct val="150000"/>
              </a:lnSpc>
            </a:pPr>
            <a:endParaRPr lang="fa-IR" dirty="0" smtClean="0">
              <a:ea typeface="Majalla UI"/>
              <a:cs typeface="B Zar" pitchFamily="2" charset="-78"/>
            </a:endParaRPr>
          </a:p>
          <a:p>
            <a:pPr algn="r" rtl="1" eaLnBrk="1" hangingPunct="1">
              <a:lnSpc>
                <a:spcPct val="150000"/>
              </a:lnSpc>
            </a:pPr>
            <a:r>
              <a:rPr lang="fa-IR" dirty="0" smtClean="0">
                <a:ea typeface="Majalla UI"/>
                <a:cs typeface="B Zar" pitchFamily="2" charset="-78"/>
              </a:rPr>
              <a:t>2-استفاده از نانوتیوب های کربنی </a:t>
            </a:r>
            <a:r>
              <a:rPr lang="en-US" dirty="0" smtClean="0">
                <a:cs typeface="B Zar" pitchFamily="2" charset="-78"/>
              </a:rPr>
              <a:t>multi walled </a:t>
            </a:r>
            <a:r>
              <a:rPr lang="fa-IR" dirty="0" smtClean="0">
                <a:ea typeface="Majalla UI"/>
                <a:cs typeface="B Zar" pitchFamily="2" charset="-78"/>
              </a:rPr>
              <a:t> به منظور تثبیت آنزیم گلوکز اکسیدازمنجر به افزایش جریان این بیو فیول سل ها می شود.</a:t>
            </a:r>
          </a:p>
        </p:txBody>
      </p:sp>
      <p:sp>
        <p:nvSpPr>
          <p:cNvPr id="2" name="Title 1"/>
          <p:cNvSpPr>
            <a:spLocks noGrp="1"/>
          </p:cNvSpPr>
          <p:nvPr>
            <p:ph type="title"/>
          </p:nvPr>
        </p:nvSpPr>
        <p:spPr>
          <a:xfrm>
            <a:off x="457200" y="457200"/>
            <a:ext cx="8229600" cy="1828800"/>
          </a:xfrm>
          <a:extLst/>
        </p:spPr>
        <p:txBody>
          <a:bodyPr>
            <a:normAutofit/>
          </a:bodyPr>
          <a:lstStyle/>
          <a:p>
            <a:pPr eaLnBrk="1" fontAlgn="auto" hangingPunct="1">
              <a:spcAft>
                <a:spcPts val="0"/>
              </a:spcAft>
              <a:defRPr/>
            </a:pP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به منظور افزایش جریان خروجی و در مقابل کاهش حجم سیستم چندین استراتژی وجود دارد:</a:t>
            </a:r>
            <a:endParaRPr lang="fa-I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609600" y="2743200"/>
            <a:ext cx="7670800" cy="3450696"/>
          </a:xfrm>
        </p:spPr>
        <p:txBody>
          <a:bodyPr>
            <a:normAutofit/>
          </a:bodyPr>
          <a:lstStyle/>
          <a:p>
            <a:pPr algn="r" rtl="1" eaLnBrk="1" hangingPunct="1">
              <a:lnSpc>
                <a:spcPct val="150000"/>
              </a:lnSpc>
            </a:pPr>
            <a:r>
              <a:rPr lang="fa-IR" sz="2400" dirty="0" smtClean="0">
                <a:ea typeface="Majalla UI"/>
                <a:cs typeface="B Zar" pitchFamily="2" charset="-78"/>
              </a:rPr>
              <a:t>اندازه الکترود:هر چه سطح آند بیشتر باشد جریان بیشتری تولید خواهد شد.</a:t>
            </a:r>
          </a:p>
          <a:p>
            <a:pPr algn="r" rtl="1" eaLnBrk="1" hangingPunct="1">
              <a:lnSpc>
                <a:spcPct val="150000"/>
              </a:lnSpc>
            </a:pPr>
            <a:r>
              <a:rPr lang="fa-IR" sz="2400" dirty="0" smtClean="0">
                <a:ea typeface="Majalla UI"/>
                <a:cs typeface="B Zar" pitchFamily="2" charset="-78"/>
              </a:rPr>
              <a:t> استفاده از نانوذرات و نانو تیوب های کربن موجب افزایش سطح آند خواهد شد. </a:t>
            </a:r>
          </a:p>
          <a:p>
            <a:pPr marL="0" indent="0" algn="r" rtl="1" eaLnBrk="1" hangingPunct="1">
              <a:lnSpc>
                <a:spcPct val="150000"/>
              </a:lnSpc>
              <a:buNone/>
            </a:pPr>
            <a:endParaRPr lang="fa-IR" sz="2400" dirty="0" smtClean="0">
              <a:ea typeface="Majalla UI"/>
              <a:cs typeface="B Zar" pitchFamily="2" charset="-78"/>
            </a:endParaRPr>
          </a:p>
          <a:p>
            <a:pPr algn="r" rtl="1" eaLnBrk="1" hangingPunct="1">
              <a:lnSpc>
                <a:spcPct val="150000"/>
              </a:lnSpc>
            </a:pPr>
            <a:r>
              <a:rPr lang="fa-IR" sz="2400" dirty="0" smtClean="0">
                <a:ea typeface="Majalla UI"/>
                <a:cs typeface="B Zar" pitchFamily="2" charset="-78"/>
              </a:rPr>
              <a:t>هر چه نفوذپذیری یون ها در بیوفیول سل بیشتر باشد، سرعت انتقال الکترون بیشتر است .که نهایتاً باعث افزایش جریان می شود.</a:t>
            </a:r>
          </a:p>
        </p:txBody>
      </p:sp>
      <p:sp>
        <p:nvSpPr>
          <p:cNvPr id="2" name="Title 1"/>
          <p:cNvSpPr>
            <a:spLocks noGrp="1"/>
          </p:cNvSpPr>
          <p:nvPr>
            <p:ph type="title"/>
          </p:nvPr>
        </p:nvSpPr>
        <p:spPr>
          <a:extLst/>
        </p:spPr>
        <p:txBody>
          <a:bodyPr>
            <a:normAutofit/>
          </a:bodyPr>
          <a:lstStyle/>
          <a:p>
            <a:pPr rtl="1" eaLnBrk="1" fontAlgn="auto" hangingPunct="1">
              <a:spcAft>
                <a:spcPts val="0"/>
              </a:spcAft>
              <a:defRPr/>
            </a:pP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عوامل موثر بر جریان بیو فیول سل </a:t>
            </a:r>
            <a:endParaRPr lang="fa-I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228600" y="2675467"/>
            <a:ext cx="8051801" cy="2810933"/>
          </a:xfrm>
        </p:spPr>
        <p:txBody>
          <a:bodyPr>
            <a:normAutofit/>
          </a:bodyPr>
          <a:lstStyle/>
          <a:p>
            <a:pPr algn="r" rtl="1" eaLnBrk="1" hangingPunct="1">
              <a:lnSpc>
                <a:spcPct val="150000"/>
              </a:lnSpc>
            </a:pPr>
            <a:r>
              <a:rPr lang="fa-IR" sz="2400" dirty="0" smtClean="0">
                <a:ea typeface="Majalla UI"/>
                <a:cs typeface="B Zar" pitchFamily="2" charset="-78"/>
              </a:rPr>
              <a:t>بیوفیول سل ابزاری است که به کمک آن میتوان انرژی به نسبت پاک تولید کرد. </a:t>
            </a:r>
          </a:p>
          <a:p>
            <a:pPr algn="r" rtl="1" eaLnBrk="1" hangingPunct="1">
              <a:lnSpc>
                <a:spcPct val="150000"/>
              </a:lnSpc>
            </a:pPr>
            <a:r>
              <a:rPr lang="fa-IR" sz="2400" dirty="0" smtClean="0">
                <a:ea typeface="Majalla UI"/>
                <a:cs typeface="B Zar" pitchFamily="2" charset="-78"/>
              </a:rPr>
              <a:t>چنانچه می دانیم جایگزین ساختن انرژی های جدید امری اجتناب پذیر است . </a:t>
            </a:r>
          </a:p>
          <a:p>
            <a:pPr algn="r" rtl="1" eaLnBrk="1" hangingPunct="1">
              <a:lnSpc>
                <a:spcPct val="150000"/>
              </a:lnSpc>
            </a:pPr>
            <a:r>
              <a:rPr lang="fa-IR" sz="2400" dirty="0" smtClean="0">
                <a:ea typeface="Majalla UI"/>
                <a:cs typeface="B Zar" pitchFamily="2" charset="-78"/>
              </a:rPr>
              <a:t>پس در عصر حاضر با کمی درایت وفعالیت های مستمر بدین مهم نایل شویم .</a:t>
            </a:r>
          </a:p>
          <a:p>
            <a:pPr algn="r" rtl="1" eaLnBrk="1" hangingPunct="1">
              <a:lnSpc>
                <a:spcPct val="150000"/>
              </a:lnSpc>
            </a:pPr>
            <a:r>
              <a:rPr lang="fa-IR" sz="2400" dirty="0" smtClean="0">
                <a:ea typeface="Majalla UI"/>
                <a:cs typeface="B Zar" pitchFamily="2" charset="-78"/>
              </a:rPr>
              <a:t>دراین تحقیق با استفاده بجا از آنزیم ها و الکترولیت ها به هدف می رسیم.</a:t>
            </a:r>
          </a:p>
        </p:txBody>
      </p:sp>
      <p:sp>
        <p:nvSpPr>
          <p:cNvPr id="2" name="Title 1"/>
          <p:cNvSpPr>
            <a:spLocks noGrp="1"/>
          </p:cNvSpPr>
          <p:nvPr>
            <p:ph type="title"/>
          </p:nvPr>
        </p:nvSpPr>
        <p:spPr>
          <a:extLst/>
        </p:spPr>
        <p:txBody>
          <a:bodyPr>
            <a:normAutofit/>
          </a:bodyPr>
          <a:lstStyle/>
          <a:p>
            <a:pPr rtl="1" eaLnBrk="1" fontAlgn="auto" hangingPunct="1">
              <a:spcAft>
                <a:spcPts val="0"/>
              </a:spcAft>
              <a:defRPr/>
            </a:pP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نتیجه گیری کلی </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52400" y="76200"/>
            <a:ext cx="8915400" cy="6629400"/>
          </a:xfrm>
        </p:spPr>
      </p:pic>
      <p:sp>
        <p:nvSpPr>
          <p:cNvPr id="4" name="Title 3"/>
          <p:cNvSpPr>
            <a:spLocks noGrp="1"/>
          </p:cNvSpPr>
          <p:nvPr>
            <p:ph type="title"/>
          </p:nvPr>
        </p:nvSpPr>
        <p:spPr>
          <a:xfrm>
            <a:off x="381000" y="2286000"/>
            <a:ext cx="8229600" cy="1252728"/>
          </a:xfrm>
        </p:spPr>
        <p:txBody>
          <a:bodyPr/>
          <a:lstStyle/>
          <a:p>
            <a:r>
              <a:rPr lang="fa-IR" b="1" dirty="0" smtClean="0">
                <a:solidFill>
                  <a:srgbClr val="00B050"/>
                </a:solidFill>
              </a:rPr>
              <a:t>با تشکر از توجهتان</a:t>
            </a:r>
            <a:endParaRPr lang="en-US"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7"/>
                                        </p:tgtEl>
                                        <p:attrNameLst>
                                          <p:attrName>fillcolor</p:attrName>
                                        </p:attrNameLst>
                                      </p:cBhvr>
                                      <p:to>
                                        <a:schemeClr val="accent2"/>
                                      </p:to>
                                    </p:animClr>
                                    <p:set>
                                      <p:cBhvr>
                                        <p:cTn id="7" dur="2000" fill="hold"/>
                                        <p:tgtEl>
                                          <p:spTgt spid="7"/>
                                        </p:tgtEl>
                                        <p:attrNameLst>
                                          <p:attrName>fill.type</p:attrName>
                                        </p:attrNameLst>
                                      </p:cBhvr>
                                      <p:to>
                                        <p:strVal val="solid"/>
                                      </p:to>
                                    </p:set>
                                    <p:set>
                                      <p:cBhvr>
                                        <p:cTn id="8" dur="2000" fill="hold"/>
                                        <p:tgtEl>
                                          <p:spTgt spid="7"/>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72067" y="3886199"/>
            <a:ext cx="7408333" cy="2239963"/>
          </a:xfrm>
        </p:spPr>
        <p:txBody>
          <a:bodyPr/>
          <a:lstStyle/>
          <a:p>
            <a:pPr marL="0" indent="0" algn="ctr" rtl="1">
              <a:buNone/>
            </a:pPr>
            <a:r>
              <a:rPr lang="fa-IR" dirty="0" smtClean="0">
                <a:cs typeface="B Zar" pitchFamily="2" charset="-78"/>
              </a:rPr>
              <a:t>ارائه دهنده: </a:t>
            </a:r>
            <a:endParaRPr lang="en-US" dirty="0" smtClean="0">
              <a:cs typeface="B Zar" pitchFamily="2" charset="-78"/>
            </a:endParaRPr>
          </a:p>
          <a:p>
            <a:pPr marL="0" indent="0" algn="ctr" rtl="1">
              <a:buNone/>
            </a:pPr>
            <a:r>
              <a:rPr lang="fa-IR" dirty="0" smtClean="0">
                <a:cs typeface="B Zar" pitchFamily="2" charset="-78"/>
              </a:rPr>
              <a:t>علی خرمدوست</a:t>
            </a:r>
            <a:endParaRPr lang="fa-IR" dirty="0" smtClean="0">
              <a:cs typeface="B Zar" pitchFamily="2" charset="-78"/>
            </a:endParaRPr>
          </a:p>
          <a:p>
            <a:pPr marL="0" indent="0" algn="ctr" rtl="1">
              <a:buNone/>
            </a:pPr>
            <a:endParaRPr lang="fa-IR" dirty="0" smtClean="0">
              <a:cs typeface="B Zar" pitchFamily="2" charset="-78"/>
            </a:endParaRPr>
          </a:p>
          <a:p>
            <a:pPr marL="0" indent="0" algn="ctr" rtl="1">
              <a:buNone/>
            </a:pPr>
            <a:endParaRPr lang="en-US" dirty="0" smtClean="0">
              <a:cs typeface="B Zar" pitchFamily="2" charset="-78"/>
            </a:endParaRPr>
          </a:p>
          <a:p>
            <a:pPr marL="0" indent="0" algn="ctr" rtl="1">
              <a:buNone/>
            </a:pPr>
            <a:endParaRPr lang="en-US" dirty="0">
              <a:cs typeface="B Zar" pitchFamily="2" charset="-78"/>
            </a:endParaRPr>
          </a:p>
        </p:txBody>
      </p:sp>
      <p:sp>
        <p:nvSpPr>
          <p:cNvPr id="3" name="Title 2"/>
          <p:cNvSpPr>
            <a:spLocks noGrp="1"/>
          </p:cNvSpPr>
          <p:nvPr>
            <p:ph type="title"/>
          </p:nvPr>
        </p:nvSpPr>
        <p:spPr>
          <a:xfrm>
            <a:off x="381000" y="914400"/>
            <a:ext cx="8229600" cy="2167128"/>
          </a:xfrm>
        </p:spPr>
        <p:txBody>
          <a:bodyPr>
            <a:noAutofit/>
          </a:bodyPr>
          <a:lstStyle/>
          <a:p>
            <a:r>
              <a:rPr lang="fa-I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مطالعه و بررسی نحوه عملکرد فیول </a:t>
            </a: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سل ها </a:t>
            </a:r>
            <a:endParaRPr lang="en-US" sz="4000"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4"/>
          <p:cNvSpPr>
            <a:spLocks noGrp="1"/>
          </p:cNvSpPr>
          <p:nvPr>
            <p:ph idx="1"/>
          </p:nvPr>
        </p:nvSpPr>
        <p:spPr>
          <a:xfrm>
            <a:off x="609601" y="2590800"/>
            <a:ext cx="7670800" cy="3535363"/>
          </a:xfrm>
        </p:spPr>
        <p:txBody>
          <a:bodyPr>
            <a:normAutofit lnSpcReduction="10000"/>
          </a:bodyPr>
          <a:lstStyle/>
          <a:p>
            <a:pPr algn="r" rtl="1" eaLnBrk="1" hangingPunct="1"/>
            <a:r>
              <a:rPr lang="fa-IR" sz="2400" dirty="0" smtClean="0">
                <a:ea typeface="Majalla UI"/>
                <a:cs typeface="B Zar" pitchFamily="2" charset="-78"/>
              </a:rPr>
              <a:t>تولید انرژی الکتریکی از واکنش های شیمیایی توسط فیول سل انجام می گیرد.</a:t>
            </a:r>
          </a:p>
          <a:p>
            <a:pPr algn="r" rtl="1" eaLnBrk="1" hangingPunct="1"/>
            <a:endParaRPr lang="fa-IR" sz="2400" dirty="0" smtClean="0">
              <a:ea typeface="Majalla UI"/>
              <a:cs typeface="B Zar" pitchFamily="2" charset="-78"/>
            </a:endParaRPr>
          </a:p>
          <a:p>
            <a:pPr algn="r" rtl="1" eaLnBrk="1" hangingPunct="1"/>
            <a:r>
              <a:rPr lang="fa-IR" sz="2400" dirty="0" smtClean="0">
                <a:ea typeface="Majalla UI"/>
                <a:cs typeface="B Zar" pitchFamily="2" charset="-78"/>
              </a:rPr>
              <a:t>اکسیژن و هیدروژن را به عنوان سوخت با هم ترکیب می کند و تولید آب می کند.در نتیجه آلودگی آن کم است.</a:t>
            </a:r>
          </a:p>
          <a:p>
            <a:pPr algn="r" rtl="1" eaLnBrk="1" hangingPunct="1"/>
            <a:endParaRPr lang="fa-IR" sz="2400" dirty="0" smtClean="0">
              <a:ea typeface="Majalla UI"/>
              <a:cs typeface="B Zar" pitchFamily="2" charset="-78"/>
            </a:endParaRPr>
          </a:p>
          <a:p>
            <a:pPr algn="r" rtl="1" eaLnBrk="1" hangingPunct="1"/>
            <a:r>
              <a:rPr lang="fa-IR" sz="2400" dirty="0" smtClean="0">
                <a:ea typeface="Majalla UI"/>
                <a:cs typeface="B Zar" pitchFamily="2" charset="-78"/>
              </a:rPr>
              <a:t>قادر است مقادیر کمی ازجریان الکتریسیته مستقیم </a:t>
            </a:r>
            <a:r>
              <a:rPr lang="en-US" sz="2400" dirty="0" smtClean="0">
                <a:cs typeface="B Zar" pitchFamily="2" charset="-78"/>
              </a:rPr>
              <a:t>DC</a:t>
            </a:r>
            <a:r>
              <a:rPr lang="fa-IR" sz="2400" dirty="0" smtClean="0">
                <a:ea typeface="Majalla UI"/>
                <a:cs typeface="B Zar" pitchFamily="2" charset="-78"/>
              </a:rPr>
              <a:t> تولید کند.</a:t>
            </a:r>
          </a:p>
          <a:p>
            <a:pPr algn="r" rtl="1" eaLnBrk="1" hangingPunct="1"/>
            <a:endParaRPr lang="fa-IR" sz="2400" dirty="0" smtClean="0">
              <a:ea typeface="Majalla UI"/>
              <a:cs typeface="B Zar" pitchFamily="2" charset="-78"/>
            </a:endParaRPr>
          </a:p>
          <a:p>
            <a:pPr algn="r" rtl="1" eaLnBrk="1" hangingPunct="1"/>
            <a:r>
              <a:rPr lang="fa-IR" sz="2400" dirty="0" smtClean="0">
                <a:ea typeface="Majalla UI"/>
                <a:cs typeface="B Zar" pitchFamily="2" charset="-78"/>
              </a:rPr>
              <a:t>هدف اصلی فیول سل تولید جریان الکتریسیته است به نحوی که بتواند کار انجام دهد . مثلاً یک لامپ الکتریکی را روشن سازد</a:t>
            </a: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a:p>
            <a:pPr algn="r" rtl="1" eaLnBrk="1" hangingPunct="1"/>
            <a:endParaRPr lang="fa-IR" dirty="0" smtClean="0">
              <a:ea typeface="Majalla UI"/>
              <a:cs typeface="B Zar" pitchFamily="2" charset="-78"/>
            </a:endParaRPr>
          </a:p>
        </p:txBody>
      </p:sp>
      <p:sp>
        <p:nvSpPr>
          <p:cNvPr id="2" name="Title 1"/>
          <p:cNvSpPr>
            <a:spLocks noGrp="1"/>
          </p:cNvSpPr>
          <p:nvPr>
            <p:ph type="title"/>
          </p:nvPr>
        </p:nvSpPr>
        <p:spPr>
          <a:xfrm>
            <a:off x="304800" y="609600"/>
            <a:ext cx="8229600" cy="1143000"/>
          </a:xfrm>
          <a:extLst/>
        </p:spPr>
        <p:txBody>
          <a:bodyPr>
            <a:normAutofit/>
          </a:bodyPr>
          <a:lstStyle/>
          <a:p>
            <a:pPr eaLnBrk="1" fontAlgn="auto" hangingPunct="1">
              <a:spcAft>
                <a:spcPts val="0"/>
              </a:spcAft>
              <a:defRPr/>
            </a:pP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مقدمه</a:t>
            </a:r>
            <a:endParaRPr lang="fa-I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533400" y="2667000"/>
            <a:ext cx="8229600" cy="3581400"/>
          </a:xfrm>
        </p:spPr>
        <p:txBody>
          <a:bodyPr>
            <a:normAutofit/>
          </a:bodyPr>
          <a:lstStyle/>
          <a:p>
            <a:pPr algn="r" rtl="1" eaLnBrk="1" hangingPunct="1"/>
            <a:r>
              <a:rPr lang="fa-IR" sz="2400" dirty="0" smtClean="0">
                <a:ea typeface="Majalla UI"/>
                <a:cs typeface="B Zar" pitchFamily="2" charset="-78"/>
              </a:rPr>
              <a:t>دارای دو الکترود :1-مثبت (کاتد) 2-منفی (آند).</a:t>
            </a:r>
          </a:p>
          <a:p>
            <a:pPr algn="r" rtl="1" eaLnBrk="1" hangingPunct="1"/>
            <a:endParaRPr lang="fa-IR" sz="2400" dirty="0" smtClean="0">
              <a:ea typeface="Majalla UI"/>
              <a:cs typeface="B Zar" pitchFamily="2" charset="-78"/>
            </a:endParaRPr>
          </a:p>
          <a:p>
            <a:pPr algn="r" rtl="1" eaLnBrk="1" hangingPunct="1"/>
            <a:r>
              <a:rPr lang="fa-IR" sz="2400" dirty="0" smtClean="0">
                <a:ea typeface="Majalla UI"/>
                <a:cs typeface="B Zar" pitchFamily="2" charset="-78"/>
              </a:rPr>
              <a:t>الکترولیت :1- برای حمل بارهای الکتریکی از یک الکترود به الکترود دیگر.</a:t>
            </a:r>
          </a:p>
          <a:p>
            <a:pPr algn="r" rtl="1" eaLnBrk="1" hangingPunct="1"/>
            <a:endParaRPr lang="fa-IR" sz="2400" dirty="0" smtClean="0">
              <a:ea typeface="Majalla UI"/>
              <a:cs typeface="B Zar" pitchFamily="2" charset="-78"/>
            </a:endParaRPr>
          </a:p>
          <a:p>
            <a:pPr algn="r" rtl="1" eaLnBrk="1" hangingPunct="1"/>
            <a:r>
              <a:rPr lang="fa-IR" sz="2400" dirty="0" smtClean="0">
                <a:ea typeface="Majalla UI"/>
                <a:cs typeface="B Zar" pitchFamily="2" charset="-78"/>
              </a:rPr>
              <a:t>2-دارای کاتالیزور برای سرعت بخشیدن به واکنش های شیمیایی.</a:t>
            </a:r>
          </a:p>
          <a:p>
            <a:pPr algn="r" rtl="1" eaLnBrk="1" hangingPunct="1"/>
            <a:endParaRPr lang="fa-IR" sz="2400" dirty="0" smtClean="0">
              <a:ea typeface="Majalla UI"/>
              <a:cs typeface="B Zar" pitchFamily="2" charset="-78"/>
            </a:endParaRPr>
          </a:p>
          <a:p>
            <a:pPr algn="r" rtl="1" eaLnBrk="1" hangingPunct="1"/>
            <a:r>
              <a:rPr lang="fa-IR" sz="2400" dirty="0" smtClean="0">
                <a:ea typeface="Majalla UI"/>
                <a:cs typeface="B Zar" pitchFamily="2" charset="-78"/>
              </a:rPr>
              <a:t>نکته آخر اینکه سوخت آن هیدروژن و اکسیژن است.</a:t>
            </a:r>
          </a:p>
          <a:p>
            <a:pPr algn="r" rtl="1" eaLnBrk="1" hangingPunct="1">
              <a:buFont typeface="Wingdings 2" pitchFamily="18" charset="2"/>
              <a:buNone/>
            </a:pPr>
            <a:r>
              <a:rPr lang="fa-IR" dirty="0" smtClean="0">
                <a:ea typeface="Majalla UI"/>
                <a:cs typeface="B Zar" pitchFamily="2" charset="-78"/>
              </a:rPr>
              <a:t>                </a:t>
            </a:r>
          </a:p>
        </p:txBody>
      </p:sp>
      <p:sp>
        <p:nvSpPr>
          <p:cNvPr id="2" name="Title 1"/>
          <p:cNvSpPr>
            <a:spLocks noGrp="1"/>
          </p:cNvSpPr>
          <p:nvPr>
            <p:ph type="title"/>
          </p:nvPr>
        </p:nvSpPr>
        <p:spPr>
          <a:xfrm>
            <a:off x="304800" y="685800"/>
            <a:ext cx="8229600" cy="1143000"/>
          </a:xfrm>
          <a:extLst/>
        </p:spPr>
        <p:txBody>
          <a:bodyPr>
            <a:normAutofit/>
          </a:bodyPr>
          <a:lstStyle/>
          <a:p>
            <a:pPr eaLnBrk="1" fontAlgn="auto" hangingPunct="1">
              <a:spcAft>
                <a:spcPts val="0"/>
              </a:spcAft>
              <a:defRPr/>
            </a:pP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اجزا فیول سل </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2209800"/>
            <a:ext cx="8229600" cy="4389438"/>
          </a:xfrm>
        </p:spPr>
        <p:txBody>
          <a:bodyPr>
            <a:normAutofit/>
          </a:bodyPr>
          <a:lstStyle/>
          <a:p>
            <a:pPr algn="r" rtl="1" eaLnBrk="1" hangingPunct="1"/>
            <a:r>
              <a:rPr lang="fa-IR" dirty="0" smtClean="0">
                <a:ea typeface="Majalla UI"/>
                <a:cs typeface="B Zar" pitchFamily="2" charset="-78"/>
              </a:rPr>
              <a:t>1-قلیایی</a:t>
            </a:r>
          </a:p>
          <a:p>
            <a:pPr algn="r" rtl="1" eaLnBrk="1" hangingPunct="1"/>
            <a:r>
              <a:rPr lang="fa-IR" dirty="0" smtClean="0">
                <a:ea typeface="Majalla UI"/>
                <a:cs typeface="B Zar" pitchFamily="2" charset="-78"/>
              </a:rPr>
              <a:t>2-کربنات گداخته	</a:t>
            </a:r>
          </a:p>
          <a:p>
            <a:pPr algn="r" rtl="1" eaLnBrk="1" hangingPunct="1"/>
            <a:r>
              <a:rPr lang="fa-IR" dirty="0" smtClean="0">
                <a:ea typeface="Majalla UI"/>
                <a:cs typeface="B Zar" pitchFamily="2" charset="-78"/>
              </a:rPr>
              <a:t>3-اسید فسفریک</a:t>
            </a:r>
          </a:p>
          <a:p>
            <a:pPr algn="r" rtl="1" eaLnBrk="1" hangingPunct="1"/>
            <a:r>
              <a:rPr lang="fa-IR" dirty="0" smtClean="0">
                <a:ea typeface="Majalla UI"/>
                <a:cs typeface="B Zar" pitchFamily="2" charset="-78"/>
              </a:rPr>
              <a:t>4-غشاءمبادله کننده پروتیین</a:t>
            </a:r>
          </a:p>
          <a:p>
            <a:pPr algn="r" rtl="1" eaLnBrk="1" hangingPunct="1"/>
            <a:r>
              <a:rPr lang="fa-IR" dirty="0" smtClean="0">
                <a:ea typeface="Majalla UI"/>
                <a:cs typeface="B Zar" pitchFamily="2" charset="-78"/>
              </a:rPr>
              <a:t>5-اکسید جامد</a:t>
            </a:r>
          </a:p>
          <a:p>
            <a:pPr algn="r" rtl="1" eaLnBrk="1" hangingPunct="1"/>
            <a:endParaRPr lang="fa-IR" dirty="0" smtClean="0">
              <a:ea typeface="Majalla UI"/>
              <a:cs typeface="B Zar" pitchFamily="2" charset="-78"/>
            </a:endParaRPr>
          </a:p>
          <a:p>
            <a:pPr algn="r" rtl="1" eaLnBrk="1" hangingPunct="1"/>
            <a:r>
              <a:rPr lang="fa-IR" dirty="0" smtClean="0">
                <a:ea typeface="Majalla UI"/>
                <a:cs typeface="B Zar" pitchFamily="2" charset="-78"/>
              </a:rPr>
              <a:t> سه تای اولی مایع و دو تای آخری جامد می باشد.</a:t>
            </a:r>
          </a:p>
        </p:txBody>
      </p:sp>
      <p:sp>
        <p:nvSpPr>
          <p:cNvPr id="2" name="Title 1"/>
          <p:cNvSpPr>
            <a:spLocks noGrp="1"/>
          </p:cNvSpPr>
          <p:nvPr>
            <p:ph type="title"/>
          </p:nvPr>
        </p:nvSpPr>
        <p:spPr>
          <a:xfrm>
            <a:off x="457200" y="685800"/>
            <a:ext cx="8229600" cy="1252728"/>
          </a:xfrm>
          <a:extLst/>
        </p:spPr>
        <p:txBody>
          <a:bodyPr>
            <a:normAutofit/>
          </a:bodyPr>
          <a:lstStyle/>
          <a:p>
            <a:pPr algn="r" eaLnBrk="1" fontAlgn="auto" hangingPunct="1">
              <a:spcAft>
                <a:spcPts val="0"/>
              </a:spcAft>
              <a:defRPr/>
            </a:pP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انواع فیول سل بر حسب نوع الکترولیت </a:t>
            </a:r>
            <a:endParaRPr lang="fa-I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229600" cy="4389120"/>
          </a:xfrm>
          <a:extLst/>
        </p:spPr>
        <p:txBody>
          <a:bodyPr>
            <a:normAutofit fontScale="62500" lnSpcReduction="20000"/>
          </a:bodyPr>
          <a:lstStyle/>
          <a:p>
            <a:pPr marL="274320" indent="-274320" algn="r" rtl="1" eaLnBrk="1" fontAlgn="auto" hangingPunct="1">
              <a:spcAft>
                <a:spcPts val="0"/>
              </a:spcAft>
              <a:buClr>
                <a:schemeClr val="accent3"/>
              </a:buClr>
              <a:buFont typeface="Wingdings 2"/>
              <a:buChar char=""/>
              <a:defRPr/>
            </a:pPr>
            <a:r>
              <a:rPr lang="fa-IR" sz="2900" dirty="0" smtClean="0">
                <a:cs typeface="B Zar" pitchFamily="2" charset="-78"/>
              </a:rPr>
              <a:t>الکترولیت آن معمولاً هیدروکسید پتاسیم است.</a:t>
            </a:r>
          </a:p>
          <a:p>
            <a:pPr marL="274320" indent="-274320" algn="r" rtl="1" eaLnBrk="1" fontAlgn="auto" hangingPunct="1">
              <a:spcAft>
                <a:spcPts val="0"/>
              </a:spcAft>
              <a:buClr>
                <a:schemeClr val="accent3"/>
              </a:buClr>
              <a:buFont typeface="Wingdings 2"/>
              <a:buChar char=""/>
              <a:defRPr/>
            </a:pPr>
            <a:endParaRPr lang="fa-IR" sz="29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900" dirty="0" smtClean="0">
                <a:cs typeface="B Zar" pitchFamily="2" charset="-78"/>
              </a:rPr>
              <a:t>بازده آن 70% است.</a:t>
            </a:r>
          </a:p>
          <a:p>
            <a:pPr marL="274320" indent="-274320" algn="r" rtl="1" eaLnBrk="1" fontAlgn="auto" hangingPunct="1">
              <a:spcAft>
                <a:spcPts val="0"/>
              </a:spcAft>
              <a:buClr>
                <a:schemeClr val="accent3"/>
              </a:buClr>
              <a:buFont typeface="Wingdings 2"/>
              <a:buChar char=""/>
              <a:defRPr/>
            </a:pPr>
            <a:endParaRPr lang="fa-IR" sz="29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900" dirty="0" smtClean="0">
                <a:cs typeface="B Zar" pitchFamily="2" charset="-78"/>
              </a:rPr>
              <a:t>در بازه دمایی </a:t>
            </a:r>
            <a:r>
              <a:rPr lang="en-US" sz="2900" dirty="0" smtClean="0">
                <a:cs typeface="B Zar" pitchFamily="2" charset="-78"/>
              </a:rPr>
              <a:t>C</a:t>
            </a:r>
            <a:r>
              <a:rPr lang="fa-IR" sz="2900" dirty="0" smtClean="0">
                <a:cs typeface="B Zar" pitchFamily="2" charset="-78"/>
              </a:rPr>
              <a:t>˚ 200-150 کار می کند.</a:t>
            </a:r>
          </a:p>
          <a:p>
            <a:pPr marL="274320" indent="-274320" algn="r" rtl="1" eaLnBrk="1" fontAlgn="auto" hangingPunct="1">
              <a:spcAft>
                <a:spcPts val="0"/>
              </a:spcAft>
              <a:buClr>
                <a:schemeClr val="accent3"/>
              </a:buClr>
              <a:buFont typeface="Wingdings 2"/>
              <a:buChar char=""/>
              <a:defRPr/>
            </a:pPr>
            <a:endParaRPr lang="fa-IR" sz="29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900" dirty="0" smtClean="0">
                <a:cs typeface="B Zar" pitchFamily="2" charset="-78"/>
              </a:rPr>
              <a:t>خروجی دستگاه بین 300 تا 5 کیلو وات متغییر است.</a:t>
            </a:r>
          </a:p>
          <a:p>
            <a:pPr marL="274320" indent="-274320" algn="r" rtl="1" eaLnBrk="1" fontAlgn="auto" hangingPunct="1">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45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B Zar" pitchFamily="2" charset="-78"/>
              </a:rPr>
              <a:t>معایب :    </a:t>
            </a:r>
          </a:p>
          <a:p>
            <a:pPr marL="274320" indent="-274320" algn="r" rtl="1" eaLnBrk="1" fontAlgn="auto" hangingPunct="1">
              <a:spcAft>
                <a:spcPts val="0"/>
              </a:spcAft>
              <a:buClr>
                <a:schemeClr val="accent3"/>
              </a:buClr>
              <a:buFont typeface="Wingdings 2"/>
              <a:buChar char=""/>
              <a:defRPr/>
            </a:pPr>
            <a:endParaRPr lang="fa-IR"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B Zar" pitchFamily="2" charset="-78"/>
            </a:endParaRPr>
          </a:p>
          <a:p>
            <a:pPr marL="274320" indent="-274320" algn="r" rtl="1" eaLnBrk="1" fontAlgn="auto" hangingPunct="1">
              <a:spcAft>
                <a:spcPts val="0"/>
              </a:spcAft>
              <a:buClr>
                <a:schemeClr val="accent3"/>
              </a:buClr>
              <a:buFont typeface="Wingdings 2"/>
              <a:buChar char=""/>
              <a:defRPr/>
            </a:pPr>
            <a:r>
              <a:rPr lang="fa-IR" sz="2900" dirty="0" smtClean="0">
                <a:cs typeface="B Zar" pitchFamily="2" charset="-78"/>
              </a:rPr>
              <a:t>1-هیدروژن خالص سوخت آن بشمار می رود.</a:t>
            </a:r>
          </a:p>
          <a:p>
            <a:pPr marL="274320" indent="-274320" algn="r" rtl="1" eaLnBrk="1" fontAlgn="auto" hangingPunct="1">
              <a:spcAft>
                <a:spcPts val="0"/>
              </a:spcAft>
              <a:buClr>
                <a:schemeClr val="accent3"/>
              </a:buClr>
              <a:buFont typeface="Wingdings 2"/>
              <a:buChar char=""/>
              <a:defRPr/>
            </a:pPr>
            <a:endParaRPr lang="fa-IR" sz="29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900" dirty="0" smtClean="0">
                <a:cs typeface="B Zar" pitchFamily="2" charset="-78"/>
              </a:rPr>
              <a:t>2-کاتالیزور آن پلاتین که گران است.</a:t>
            </a:r>
          </a:p>
          <a:p>
            <a:pPr marL="274320" indent="-274320" algn="r" rtl="1" eaLnBrk="1" fontAlgn="auto" hangingPunct="1">
              <a:spcAft>
                <a:spcPts val="0"/>
              </a:spcAft>
              <a:buClr>
                <a:schemeClr val="accent3"/>
              </a:buClr>
              <a:buFont typeface="Wingdings 2"/>
              <a:buChar char=""/>
              <a:defRPr/>
            </a:pPr>
            <a:endParaRPr lang="fa-IR" sz="29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900" dirty="0" smtClean="0">
                <a:cs typeface="B Zar" pitchFamily="2" charset="-78"/>
              </a:rPr>
              <a:t>3-مایعات در آن زیاد است که احتمال نشت را بالا می برد.</a:t>
            </a:r>
            <a:endParaRPr lang="fa-IR" sz="2900" dirty="0">
              <a:cs typeface="B Zar" pitchFamily="2" charset="-78"/>
            </a:endParaRPr>
          </a:p>
        </p:txBody>
      </p:sp>
      <p:sp>
        <p:nvSpPr>
          <p:cNvPr id="2" name="Title 1"/>
          <p:cNvSpPr>
            <a:spLocks noGrp="1"/>
          </p:cNvSpPr>
          <p:nvPr>
            <p:ph type="title"/>
          </p:nvPr>
        </p:nvSpPr>
        <p:spPr>
          <a:xfrm>
            <a:off x="457200" y="457200"/>
            <a:ext cx="8229600" cy="1133856"/>
          </a:xfrm>
          <a:extLst/>
        </p:spPr>
        <p:txBody>
          <a:bodyPr>
            <a:normAutofit/>
          </a:bodyPr>
          <a:lstStyle/>
          <a:p>
            <a:pPr algn="r" eaLnBrk="1" fontAlgn="auto" hangingPunct="1">
              <a:spcAft>
                <a:spcPts val="0"/>
              </a:spcAft>
              <a:defRPr/>
            </a:pP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فیول سل قلیایی </a:t>
            </a:r>
            <a:endParaRPr lang="fa-I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a:xfrm>
            <a:off x="0" y="25836"/>
            <a:ext cx="9144000" cy="5880159"/>
          </a:xfrm>
          <a:effectLst>
            <a:outerShdw blurRad="292100" dist="139700" dir="2700000" algn="tl" rotWithShape="0">
              <a:srgbClr val="333333">
                <a:alpha val="65000"/>
              </a:srgbClr>
            </a:outerShdw>
          </a:effectLst>
        </p:spPr>
      </p:pic>
      <p:sp>
        <p:nvSpPr>
          <p:cNvPr id="10242" name="Title 1"/>
          <p:cNvSpPr>
            <a:spLocks noGrp="1"/>
          </p:cNvSpPr>
          <p:nvPr>
            <p:ph type="title"/>
          </p:nvPr>
        </p:nvSpPr>
        <p:spPr>
          <a:xfrm>
            <a:off x="457200" y="5867400"/>
            <a:ext cx="8229600" cy="609600"/>
          </a:xfrm>
        </p:spPr>
        <p:txBody>
          <a:bodyPr/>
          <a:lstStyle/>
          <a:p>
            <a:pPr eaLnBrk="1" hangingPunct="1"/>
            <a:r>
              <a:rPr lang="fa-IR" sz="2400" dirty="0" smtClean="0">
                <a:solidFill>
                  <a:schemeClr val="tx1"/>
                </a:solidFill>
                <a:cs typeface="B Zar" pitchFamily="2" charset="-78"/>
              </a:rPr>
              <a:t>شمایی از نحوه عملکرد فیول سل قلیایی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389438"/>
          </a:xfrm>
        </p:spPr>
        <p:txBody>
          <a:bodyPr>
            <a:normAutofit/>
          </a:bodyPr>
          <a:lstStyle/>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مشابه فیول سل می باشد ولی کاتالیزورآن ها حیاتی می باشند مثل آنزیم ها </a:t>
            </a:r>
          </a:p>
          <a:p>
            <a:pPr marL="274320" indent="-274320" algn="r" rtl="1" eaLnBrk="1" fontAlgn="auto" hangingPunct="1">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انواع: 1-میکروبی 2-آنزیمی</a:t>
            </a:r>
          </a:p>
          <a:p>
            <a:pPr marL="274320" indent="-274320" algn="r" rtl="1" eaLnBrk="1" fontAlgn="auto" hangingPunct="1">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مکانیسم عمل بیوفیول سل آنزیمی:</a:t>
            </a:r>
          </a:p>
          <a:p>
            <a:pPr marL="274320" indent="-274320" algn="r" rtl="1" eaLnBrk="1" fontAlgn="auto" hangingPunct="1">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یک آنزیم اکسید کننده روی الکترود آند و یک آنزیم احیا کننده روی کاتد تثبیت می گردد.</a:t>
            </a:r>
          </a:p>
          <a:p>
            <a:pPr marL="274320" indent="-274320" algn="r" rtl="1" eaLnBrk="1" fontAlgn="auto" hangingPunct="1">
              <a:spcAft>
                <a:spcPts val="0"/>
              </a:spcAft>
              <a:buClr>
                <a:schemeClr val="accent3"/>
              </a:buClr>
              <a:buFont typeface="Wingdings 2"/>
              <a:buChar char=""/>
              <a:defRPr/>
            </a:pPr>
            <a:endParaRPr lang="fa-IR" sz="2400" dirty="0" smtClean="0">
              <a:cs typeface="B Zar" pitchFamily="2" charset="-78"/>
            </a:endParaRPr>
          </a:p>
          <a:p>
            <a:pPr marL="274320" indent="-274320" algn="r" rtl="1" eaLnBrk="1" fontAlgn="auto" hangingPunct="1">
              <a:spcAft>
                <a:spcPts val="0"/>
              </a:spcAft>
              <a:buClr>
                <a:schemeClr val="accent3"/>
              </a:buClr>
              <a:buFont typeface="Wingdings 2"/>
              <a:buChar char=""/>
              <a:defRPr/>
            </a:pPr>
            <a:r>
              <a:rPr lang="fa-IR" sz="2400" dirty="0" smtClean="0">
                <a:cs typeface="B Zar" pitchFamily="2" charset="-78"/>
              </a:rPr>
              <a:t>مکانیسم عمل آن بدین صورت است که آپوآنزیم اکسید کننده سوبسترای خود را اکسید و الکترون دریافتی را به سمت آنزیم احیا کننده در کاتد هدایت می شود بدین ترتیب جریان در مدار برقرار می شود. </a:t>
            </a:r>
            <a:endParaRPr lang="fa-IR" sz="2400" dirty="0">
              <a:cs typeface="B Zar" pitchFamily="2" charset="-78"/>
            </a:endParaRPr>
          </a:p>
        </p:txBody>
      </p:sp>
      <p:sp>
        <p:nvSpPr>
          <p:cNvPr id="2" name="Title 1"/>
          <p:cNvSpPr>
            <a:spLocks noGrp="1"/>
          </p:cNvSpPr>
          <p:nvPr>
            <p:ph type="title"/>
          </p:nvPr>
        </p:nvSpPr>
        <p:spPr>
          <a:xfrm>
            <a:off x="304800" y="609600"/>
            <a:ext cx="8229600" cy="1143000"/>
          </a:xfrm>
          <a:extLst/>
        </p:spPr>
        <p:txBody>
          <a:bodyPr>
            <a:normAutofit/>
          </a:bodyPr>
          <a:lstStyle/>
          <a:p>
            <a:pPr eaLnBrk="1" fontAlgn="auto" hangingPunct="1">
              <a:spcAft>
                <a:spcPts val="0"/>
              </a:spcAft>
              <a:defRPr/>
            </a:pPr>
            <a:r>
              <a:rPr lang="fa-I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بیوفیول سل </a:t>
            </a:r>
            <a:endParaRPr lang="fa-I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a:xfrm>
            <a:off x="1" y="76200"/>
            <a:ext cx="8998322" cy="6324600"/>
          </a:xfrm>
          <a:prstGeom prst="roundRect">
            <a:avLst>
              <a:gd name="adj" fmla="val 0"/>
            </a:avLst>
          </a:prstGeom>
          <a:solidFill>
            <a:srgbClr val="FFFFFF">
              <a:shade val="85000"/>
            </a:srgbClr>
          </a:solidFill>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3455</TotalTime>
  <Words>762</Words>
  <Application>Microsoft Office PowerPoint</Application>
  <PresentationFormat>On-screen Show (4:3)</PresentationFormat>
  <Paragraphs>113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Slide 1</vt:lpstr>
      <vt:lpstr>مطالعه و بررسی نحوه عملکرد فیول سل ها </vt:lpstr>
      <vt:lpstr>مقدمه</vt:lpstr>
      <vt:lpstr>اجزا فیول سل </vt:lpstr>
      <vt:lpstr>انواع فیول سل بر حسب نوع الکترولیت </vt:lpstr>
      <vt:lpstr>فیول سل قلیایی </vt:lpstr>
      <vt:lpstr>شمایی از نحوه عملکرد فیول سل قلیایی</vt:lpstr>
      <vt:lpstr>بیوفیول سل </vt:lpstr>
      <vt:lpstr>Slide 9</vt:lpstr>
      <vt:lpstr>Slide 10</vt:lpstr>
      <vt:lpstr>Slide 11</vt:lpstr>
      <vt:lpstr>Slide 12</vt:lpstr>
      <vt:lpstr>انواع بیوفیول سل</vt:lpstr>
      <vt:lpstr>بیوفیول سل های انتقال الکترون مستقیم(DET)</vt:lpstr>
      <vt:lpstr>Slide 15</vt:lpstr>
      <vt:lpstr>به منظور افزایش جریان خروجی و در مقابل کاهش حجم سیستم چندین استراتژی وجود دارد:</vt:lpstr>
      <vt:lpstr>عوامل موثر بر جریان بیو فیول سل </vt:lpstr>
      <vt:lpstr>نتیجه گیری کلی </vt:lpstr>
      <vt:lpstr>با تشکر از توجهتان</vt:lpstr>
    </vt:vector>
  </TitlesOfParts>
  <Company>SIRACO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UBIQUITIN</dc:title>
  <dc:creator>Mohammad Hossein Shakib</dc:creator>
  <cp:lastModifiedBy>ali</cp:lastModifiedBy>
  <cp:revision>516</cp:revision>
  <dcterms:created xsi:type="dcterms:W3CDTF">2007-11-18T05:52:14Z</dcterms:created>
  <dcterms:modified xsi:type="dcterms:W3CDTF">2009-07-03T20:58:18Z</dcterms:modified>
</cp:coreProperties>
</file>